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77" r:id="rId5"/>
    <p:sldId id="278" r:id="rId6"/>
    <p:sldId id="293" r:id="rId7"/>
    <p:sldId id="292" r:id="rId8"/>
    <p:sldId id="259" r:id="rId9"/>
    <p:sldId id="260" r:id="rId10"/>
    <p:sldId id="261" r:id="rId11"/>
    <p:sldId id="258" r:id="rId12"/>
    <p:sldId id="294" r:id="rId13"/>
    <p:sldId id="264" r:id="rId14"/>
    <p:sldId id="265" r:id="rId15"/>
    <p:sldId id="285" r:id="rId16"/>
    <p:sldId id="263" r:id="rId17"/>
    <p:sldId id="266" r:id="rId18"/>
    <p:sldId id="279" r:id="rId19"/>
    <p:sldId id="267" r:id="rId20"/>
    <p:sldId id="270" r:id="rId21"/>
    <p:sldId id="283" r:id="rId22"/>
    <p:sldId id="268" r:id="rId23"/>
    <p:sldId id="282" r:id="rId24"/>
    <p:sldId id="286" r:id="rId25"/>
    <p:sldId id="281" r:id="rId26"/>
    <p:sldId id="287" r:id="rId27"/>
    <p:sldId id="269" r:id="rId28"/>
    <p:sldId id="290" r:id="rId29"/>
    <p:sldId id="291" r:id="rId30"/>
    <p:sldId id="271" r:id="rId31"/>
    <p:sldId id="272" r:id="rId32"/>
    <p:sldId id="276" r:id="rId33"/>
    <p:sldId id="297" r:id="rId34"/>
    <p:sldId id="275" r:id="rId35"/>
    <p:sldId id="296" r:id="rId36"/>
  </p:sldIdLst>
  <p:sldSz cx="12192000" cy="6858000"/>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E351971-DA41-4D8A-8FF0-C825479A4BB8}">
          <p14:sldIdLst>
            <p14:sldId id="256"/>
            <p14:sldId id="257"/>
            <p14:sldId id="288"/>
            <p14:sldId id="277"/>
            <p14:sldId id="278"/>
            <p14:sldId id="293"/>
            <p14:sldId id="292"/>
            <p14:sldId id="259"/>
            <p14:sldId id="260"/>
            <p14:sldId id="261"/>
            <p14:sldId id="258"/>
            <p14:sldId id="294"/>
            <p14:sldId id="264"/>
            <p14:sldId id="265"/>
            <p14:sldId id="285"/>
            <p14:sldId id="263"/>
            <p14:sldId id="266"/>
            <p14:sldId id="279"/>
            <p14:sldId id="267"/>
            <p14:sldId id="270"/>
            <p14:sldId id="283"/>
            <p14:sldId id="268"/>
            <p14:sldId id="282"/>
            <p14:sldId id="286"/>
            <p14:sldId id="281"/>
            <p14:sldId id="287"/>
            <p14:sldId id="269"/>
            <p14:sldId id="290"/>
            <p14:sldId id="291"/>
            <p14:sldId id="271"/>
            <p14:sldId id="272"/>
            <p14:sldId id="276"/>
            <p14:sldId id="297"/>
            <p14:sldId id="275"/>
            <p14:sldId id="2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showGuides="1">
      <p:cViewPr varScale="1">
        <p:scale>
          <a:sx n="115" d="100"/>
          <a:sy n="115" d="100"/>
        </p:scale>
        <p:origin x="120"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A0BFFC-C5EE-4F3B-8F06-3460B1F7B72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1D0EBF-AF9D-4455-917F-1232377E0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486F933-89E1-4250-8D63-B018CEE3AA8F}"/>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AAB72EC8-8764-47C8-93CD-2DD052CF69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296B94-2577-4C11-910D-313740B6D740}"/>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189963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92418-09F3-46ED-8B1F-A642B1BB58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3A828B7-BD55-417E-9DB0-B038762FF2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47226-BDB3-498C-A0C7-63DF9FA60765}"/>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3A2ED476-D8A4-4FAF-BEE5-153AB069D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0A022C-D3E1-408A-9EA3-84A21C0425CA}"/>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271779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BE06FA-8E3A-434F-A192-A7555FB6C7C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BEF509-1ACE-4F2C-93F5-8403C0B4431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B0708B-6669-48DC-9D7F-96692EECC15B}"/>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916A0271-C9F3-471D-A398-86D4F21BB3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0E2D69-5643-4B79-BB87-4452C48DF0B6}"/>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345395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98BFB-12BF-40A3-BCCF-B9952D6802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CB08921-EA55-46C6-9436-335956299C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BF5A5B-E9CE-47FF-9FCC-B8B0A4BE0015}"/>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37390B31-D34F-47BB-8DBE-690E2747B4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297566-8060-4427-A56C-3955DA601EB9}"/>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117311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EF353-2CFA-4DFA-B2CA-513F6A3416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011339C-E4D6-4518-A822-E6D059E46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46F81A-2C1D-4598-AA6F-43DC030D3F2E}"/>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88C41802-DD8D-47EC-98ED-DE5702CFF1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C1D460-F1FB-4FC5-8BE6-127296302D59}"/>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328942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83900-B4A9-4ACB-89D4-BB07C2B7CD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D3861B-080F-424E-A7B3-6188E9941E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C971593-53F3-4993-95B2-1B9DFA58E72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2DA7317-EF2E-436D-B0D2-CC52E8501E9C}"/>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9716E544-C146-4F6F-801A-3AE5EB48B3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59AA4F-A681-467F-8021-E1AC64DCC361}"/>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147787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352CC-0794-4DCF-9847-B714E754864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7C0D1EC-7200-4C20-9260-3DA4BD5E0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56D20DE-5D81-4692-8109-09F562087F4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103CC17-D027-42A3-B50E-8D0612CE6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C0E53B-D364-444D-8C0F-DD5930E25F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D61BED5-5D5E-469A-A58B-AFE8221A97B2}"/>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8" name="Espace réservé du pied de page 7">
            <a:extLst>
              <a:ext uri="{FF2B5EF4-FFF2-40B4-BE49-F238E27FC236}">
                <a16:creationId xmlns:a16="http://schemas.microsoft.com/office/drawing/2014/main" id="{E3421FAB-4E79-44FB-8437-B2E60F9FCB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D7A535-9943-4BB1-8881-A54FDF9B5DC7}"/>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38495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85166-1AD1-4600-874A-E580B3708FA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1DBBC29-AE90-4BE6-973A-D00718CC1500}"/>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4" name="Espace réservé du pied de page 3">
            <a:extLst>
              <a:ext uri="{FF2B5EF4-FFF2-40B4-BE49-F238E27FC236}">
                <a16:creationId xmlns:a16="http://schemas.microsoft.com/office/drawing/2014/main" id="{0FA5B7B5-22AD-430A-8121-69F34696C42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FD25472-A73D-4DFC-A313-DA30006F0171}"/>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250297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3929BF-5DAB-42ED-8C5A-17B9EDA3776B}"/>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3" name="Espace réservé du pied de page 2">
            <a:extLst>
              <a:ext uri="{FF2B5EF4-FFF2-40B4-BE49-F238E27FC236}">
                <a16:creationId xmlns:a16="http://schemas.microsoft.com/office/drawing/2014/main" id="{49C5B879-8A78-4F84-AB49-B4CEC8B5310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EB48640-8ACA-4011-93BC-1BE86BA2FB87}"/>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396485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42819-2DBC-4C64-9260-F21E414C52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4D0C891-17BF-4D00-8FEA-F1831D5CF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18BA22-51B8-4EA2-9FD3-9CBC6F344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E6B7448-48E4-4962-B37B-D50811B64121}"/>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D99E4ED4-4B7D-47C4-AFB5-E6299186E2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0D9A0B-2B82-4AD2-9D9B-7F75AD2DA556}"/>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250100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76A8DE-5854-469C-80E4-5C2061D560D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D3410F5-B6A4-4F70-AAEF-84796787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B8B6E47-EF2A-4259-BBE3-4CD8E7D6A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D89757C-1927-482D-A230-18E37C86655E}"/>
              </a:ext>
            </a:extLst>
          </p:cNvPr>
          <p:cNvSpPr>
            <a:spLocks noGrp="1"/>
          </p:cNvSpPr>
          <p:nvPr>
            <p:ph type="dt" sz="half" idx="10"/>
          </p:nvPr>
        </p:nvSpPr>
        <p:spPr/>
        <p:txBody>
          <a:bodyPr/>
          <a:lstStyle/>
          <a:p>
            <a:fld id="{D9782EC0-C4E0-4575-9E12-786B636298AC}"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37B788CA-4A86-416D-B2A5-DC2B0F336C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F89DEB-AAB8-4D3D-ADC7-D4197201AECD}"/>
              </a:ext>
            </a:extLst>
          </p:cNvPr>
          <p:cNvSpPr>
            <a:spLocks noGrp="1"/>
          </p:cNvSpPr>
          <p:nvPr>
            <p:ph type="sldNum" sz="quarter" idx="12"/>
          </p:nvPr>
        </p:nvSpPr>
        <p:spPr/>
        <p:txBody>
          <a:bodyPr/>
          <a:lstStyle/>
          <a:p>
            <a:fld id="{A7004983-065D-4BEA-A3A7-7EDC5AEFC43F}" type="slidenum">
              <a:rPr lang="fr-FR" smtClean="0"/>
              <a:t>‹N°›</a:t>
            </a:fld>
            <a:endParaRPr lang="fr-FR"/>
          </a:p>
        </p:txBody>
      </p:sp>
    </p:spTree>
    <p:extLst>
      <p:ext uri="{BB962C8B-B14F-4D97-AF65-F5344CB8AC3E}">
        <p14:creationId xmlns:p14="http://schemas.microsoft.com/office/powerpoint/2010/main" val="296400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AB6706-2ED1-4CAB-AC82-6001D9D76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8A1A29-7FD1-4431-A2AA-FC0742993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AF984F-DCB2-4DF4-8667-02103E435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82EC0-C4E0-4575-9E12-786B636298AC}"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479EA482-D452-4EDF-9594-0507195A7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29C7AC3-F343-4E91-BE45-D2A9BA1ED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04983-065D-4BEA-A3A7-7EDC5AEFC43F}" type="slidenum">
              <a:rPr lang="fr-FR" smtClean="0"/>
              <a:t>‹N°›</a:t>
            </a:fld>
            <a:endParaRPr lang="fr-FR"/>
          </a:p>
        </p:txBody>
      </p:sp>
    </p:spTree>
    <p:extLst>
      <p:ext uri="{BB962C8B-B14F-4D97-AF65-F5344CB8AC3E}">
        <p14:creationId xmlns:p14="http://schemas.microsoft.com/office/powerpoint/2010/main" val="175028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hyperlink" Target="https://ec.europa.eu/eurostat/estat-navtree-portlet-prod/BulkDownloadListing?sort=1&amp;dir=data"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D6702-E841-4B9C-8D7D-37CDA46970F9}"/>
              </a:ext>
            </a:extLst>
          </p:cNvPr>
          <p:cNvSpPr>
            <a:spLocks noGrp="1"/>
          </p:cNvSpPr>
          <p:nvPr>
            <p:ph type="ctrTitle"/>
          </p:nvPr>
        </p:nvSpPr>
        <p:spPr/>
        <p:txBody>
          <a:bodyPr/>
          <a:lstStyle/>
          <a:p>
            <a:r>
              <a:rPr lang="fr-FR" dirty="0">
                <a:latin typeface="Cambria" panose="02040503050406030204" pitchFamily="18" charset="0"/>
                <a:ea typeface="Cambria" panose="02040503050406030204" pitchFamily="18" charset="0"/>
              </a:rPr>
              <a:t>What </a:t>
            </a:r>
            <a:r>
              <a:rPr lang="fr-FR" dirty="0" err="1">
                <a:latin typeface="Cambria" panose="02040503050406030204" pitchFamily="18" charset="0"/>
                <a:ea typeface="Cambria" panose="02040503050406030204" pitchFamily="18" charset="0"/>
              </a:rPr>
              <a:t>toolbox</a:t>
            </a:r>
            <a:r>
              <a:rPr lang="fr-FR" dirty="0">
                <a:latin typeface="Cambria" panose="02040503050406030204" pitchFamily="18" charset="0"/>
                <a:ea typeface="Cambria" panose="02040503050406030204" pitchFamily="18" charset="0"/>
              </a:rPr>
              <a:t> to </a:t>
            </a:r>
            <a:r>
              <a:rPr lang="fr-FR" dirty="0" err="1">
                <a:latin typeface="Cambria" panose="02040503050406030204" pitchFamily="18" charset="0"/>
                <a:ea typeface="Cambria" panose="02040503050406030204" pitchFamily="18" charset="0"/>
              </a:rPr>
              <a:t>build</a:t>
            </a:r>
            <a:r>
              <a:rPr lang="fr-FR" dirty="0">
                <a:latin typeface="Cambria" panose="02040503050406030204" pitchFamily="18" charset="0"/>
                <a:ea typeface="Cambria" panose="02040503050406030204" pitchFamily="18" charset="0"/>
              </a:rPr>
              <a:t>, test ans use an Inforum model?</a:t>
            </a:r>
          </a:p>
        </p:txBody>
      </p:sp>
      <p:sp>
        <p:nvSpPr>
          <p:cNvPr id="3" name="Sous-titre 2">
            <a:extLst>
              <a:ext uri="{FF2B5EF4-FFF2-40B4-BE49-F238E27FC236}">
                <a16:creationId xmlns:a16="http://schemas.microsoft.com/office/drawing/2014/main" id="{5EAAB013-B56C-4A5C-BAE9-E0CBD245835F}"/>
              </a:ext>
            </a:extLst>
          </p:cNvPr>
          <p:cNvSpPr>
            <a:spLocks noGrp="1"/>
          </p:cNvSpPr>
          <p:nvPr>
            <p:ph type="subTitle" idx="1"/>
          </p:nvPr>
        </p:nvSpPr>
        <p:spPr>
          <a:xfrm>
            <a:off x="1524000" y="3832166"/>
            <a:ext cx="9144000" cy="2011681"/>
          </a:xfrm>
        </p:spPr>
        <p:txBody>
          <a:bodyPr>
            <a:normAutofit fontScale="92500" lnSpcReduction="10000"/>
          </a:bodyPr>
          <a:lstStyle/>
          <a:p>
            <a:endParaRPr lang="fr-FR" dirty="0">
              <a:latin typeface="Cambria" panose="02040503050406030204" pitchFamily="18" charset="0"/>
            </a:endParaRPr>
          </a:p>
          <a:p>
            <a:r>
              <a:rPr lang="fr-FR" sz="3500" dirty="0">
                <a:latin typeface="Cambria" panose="02040503050406030204" pitchFamily="18" charset="0"/>
              </a:rPr>
              <a:t>Update on </a:t>
            </a:r>
            <a:r>
              <a:rPr lang="fr-FR" sz="3500" dirty="0" err="1">
                <a:latin typeface="Cambria" panose="02040503050406030204" pitchFamily="18" charset="0"/>
              </a:rPr>
              <a:t>the</a:t>
            </a:r>
            <a:r>
              <a:rPr lang="fr-FR" sz="3500" dirty="0">
                <a:latin typeface="Cambria" panose="02040503050406030204" pitchFamily="18" charset="0"/>
              </a:rPr>
              <a:t> </a:t>
            </a:r>
            <a:r>
              <a:rPr lang="fr-FR" sz="3500" dirty="0" err="1">
                <a:latin typeface="Cambria" panose="02040503050406030204" pitchFamily="18" charset="0"/>
              </a:rPr>
              <a:t>current</a:t>
            </a:r>
            <a:r>
              <a:rPr lang="fr-FR" sz="3500" dirty="0">
                <a:latin typeface="Cambria" panose="02040503050406030204" pitchFamily="18" charset="0"/>
              </a:rPr>
              <a:t> situation</a:t>
            </a:r>
          </a:p>
          <a:p>
            <a:endParaRPr lang="fr-FR" sz="3500" dirty="0">
              <a:latin typeface="Cambria" panose="02040503050406030204" pitchFamily="18" charset="0"/>
            </a:endParaRPr>
          </a:p>
          <a:p>
            <a:r>
              <a:rPr lang="fr-FR" sz="3500" dirty="0">
                <a:latin typeface="Cambria" panose="02040503050406030204" pitchFamily="18" charset="0"/>
              </a:rPr>
              <a:t>Paul Salmon</a:t>
            </a:r>
          </a:p>
        </p:txBody>
      </p:sp>
    </p:spTree>
    <p:extLst>
      <p:ext uri="{BB962C8B-B14F-4D97-AF65-F5344CB8AC3E}">
        <p14:creationId xmlns:p14="http://schemas.microsoft.com/office/powerpoint/2010/main" val="249878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51AF1-B921-4F41-A81E-EE0F9AA148A5}"/>
              </a:ext>
            </a:extLst>
          </p:cNvPr>
          <p:cNvSpPr>
            <a:spLocks noGrp="1"/>
          </p:cNvSpPr>
          <p:nvPr>
            <p:ph type="title"/>
          </p:nvPr>
        </p:nvSpPr>
        <p:spPr/>
        <p:txBody>
          <a:bodyPr/>
          <a:lstStyle/>
          <a:p>
            <a:r>
              <a:rPr lang="fr-FR" dirty="0"/>
              <a:t>Internet</a:t>
            </a:r>
          </a:p>
        </p:txBody>
      </p:sp>
      <p:sp>
        <p:nvSpPr>
          <p:cNvPr id="3" name="Espace réservé du contenu 2">
            <a:extLst>
              <a:ext uri="{FF2B5EF4-FFF2-40B4-BE49-F238E27FC236}">
                <a16:creationId xmlns:a16="http://schemas.microsoft.com/office/drawing/2014/main" id="{458258F0-A5E8-4E3E-8C67-EBEEDE7DD85D}"/>
              </a:ext>
            </a:extLst>
          </p:cNvPr>
          <p:cNvSpPr>
            <a:spLocks noGrp="1"/>
          </p:cNvSpPr>
          <p:nvPr>
            <p:ph idx="1"/>
          </p:nvPr>
        </p:nvSpPr>
        <p:spPr/>
        <p:txBody>
          <a:bodyPr/>
          <a:lstStyle/>
          <a:p>
            <a:r>
              <a:rPr lang="fr-FR" dirty="0"/>
              <a:t>Access to </a:t>
            </a:r>
            <a:r>
              <a:rPr lang="fr-FR" dirty="0" err="1"/>
              <a:t>the</a:t>
            </a:r>
            <a:r>
              <a:rPr lang="fr-FR" dirty="0"/>
              <a:t> data </a:t>
            </a:r>
            <a:r>
              <a:rPr lang="fr-FR" dirty="0" err="1"/>
              <a:t>and</a:t>
            </a:r>
            <a:r>
              <a:rPr lang="fr-FR" dirty="0"/>
              <a:t> all </a:t>
            </a:r>
            <a:r>
              <a:rPr lang="fr-FR" dirty="0" err="1"/>
              <a:t>the</a:t>
            </a:r>
            <a:r>
              <a:rPr lang="fr-FR" dirty="0"/>
              <a:t> information </a:t>
            </a:r>
            <a:r>
              <a:rPr lang="fr-FR" dirty="0" err="1"/>
              <a:t>we</a:t>
            </a:r>
            <a:r>
              <a:rPr lang="fr-FR" dirty="0"/>
              <a:t> </a:t>
            </a:r>
            <a:r>
              <a:rPr lang="fr-FR" dirty="0" err="1"/>
              <a:t>need</a:t>
            </a:r>
            <a:r>
              <a:rPr lang="fr-FR" dirty="0"/>
              <a:t> to </a:t>
            </a:r>
            <a:r>
              <a:rPr lang="fr-FR" dirty="0" err="1"/>
              <a:t>work</a:t>
            </a:r>
            <a:r>
              <a:rPr lang="fr-FR" dirty="0"/>
              <a:t> </a:t>
            </a:r>
            <a:r>
              <a:rPr lang="fr-FR" dirty="0" err="1"/>
              <a:t>with</a:t>
            </a:r>
            <a:r>
              <a:rPr lang="fr-FR" dirty="0"/>
              <a:t> </a:t>
            </a:r>
            <a:r>
              <a:rPr lang="fr-FR" dirty="0" err="1"/>
              <a:t>then</a:t>
            </a:r>
            <a:r>
              <a:rPr lang="fr-FR" dirty="0"/>
              <a:t>.</a:t>
            </a:r>
          </a:p>
          <a:p>
            <a:r>
              <a:rPr lang="fr-FR" dirty="0" err="1"/>
              <a:t>Ease</a:t>
            </a:r>
            <a:r>
              <a:rPr lang="fr-FR" dirty="0"/>
              <a:t> of </a:t>
            </a:r>
            <a:r>
              <a:rPr lang="fr-FR" dirty="0" err="1"/>
              <a:t>downloading</a:t>
            </a:r>
            <a:r>
              <a:rPr lang="fr-FR" dirty="0"/>
              <a:t> files.</a:t>
            </a:r>
          </a:p>
        </p:txBody>
      </p:sp>
    </p:spTree>
    <p:extLst>
      <p:ext uri="{BB962C8B-B14F-4D97-AF65-F5344CB8AC3E}">
        <p14:creationId xmlns:p14="http://schemas.microsoft.com/office/powerpoint/2010/main" val="127286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4C288-E84E-4223-99C5-FE80DD0BEF1E}"/>
              </a:ext>
            </a:extLst>
          </p:cNvPr>
          <p:cNvSpPr>
            <a:spLocks noGrp="1"/>
          </p:cNvSpPr>
          <p:nvPr>
            <p:ph type="title"/>
          </p:nvPr>
        </p:nvSpPr>
        <p:spPr/>
        <p:txBody>
          <a:bodyPr/>
          <a:lstStyle/>
          <a:p>
            <a:r>
              <a:rPr lang="fr-FR" dirty="0"/>
              <a:t>Data</a:t>
            </a:r>
          </a:p>
        </p:txBody>
      </p:sp>
      <p:pic>
        <p:nvPicPr>
          <p:cNvPr id="5" name="Image 4">
            <a:hlinkClick r:id="rId2"/>
            <a:extLst>
              <a:ext uri="{FF2B5EF4-FFF2-40B4-BE49-F238E27FC236}">
                <a16:creationId xmlns:a16="http://schemas.microsoft.com/office/drawing/2014/main" id="{64063BF0-B915-41BC-8849-A4925640DF31}"/>
              </a:ext>
            </a:extLst>
          </p:cNvPr>
          <p:cNvPicPr>
            <a:picLocks noChangeAspect="1"/>
          </p:cNvPicPr>
          <p:nvPr/>
        </p:nvPicPr>
        <p:blipFill>
          <a:blip r:embed="rId3"/>
          <a:stretch>
            <a:fillRect/>
          </a:stretch>
        </p:blipFill>
        <p:spPr>
          <a:xfrm>
            <a:off x="3980351" y="1909753"/>
            <a:ext cx="1371719" cy="621846"/>
          </a:xfrm>
          <a:prstGeom prst="rect">
            <a:avLst/>
          </a:prstGeom>
        </p:spPr>
      </p:pic>
      <p:pic>
        <p:nvPicPr>
          <p:cNvPr id="8" name="Image 7">
            <a:extLst>
              <a:ext uri="{FF2B5EF4-FFF2-40B4-BE49-F238E27FC236}">
                <a16:creationId xmlns:a16="http://schemas.microsoft.com/office/drawing/2014/main" id="{3D91F66E-4EA6-45DC-838D-39DEB6BC3A07}"/>
              </a:ext>
            </a:extLst>
          </p:cNvPr>
          <p:cNvPicPr>
            <a:picLocks noChangeAspect="1"/>
          </p:cNvPicPr>
          <p:nvPr/>
        </p:nvPicPr>
        <p:blipFill>
          <a:blip r:embed="rId4"/>
          <a:stretch>
            <a:fillRect/>
          </a:stretch>
        </p:blipFill>
        <p:spPr>
          <a:xfrm>
            <a:off x="838200" y="1909753"/>
            <a:ext cx="896190" cy="1036410"/>
          </a:xfrm>
          <a:prstGeom prst="rect">
            <a:avLst/>
          </a:prstGeom>
        </p:spPr>
      </p:pic>
      <p:pic>
        <p:nvPicPr>
          <p:cNvPr id="11" name="Image 10">
            <a:extLst>
              <a:ext uri="{FF2B5EF4-FFF2-40B4-BE49-F238E27FC236}">
                <a16:creationId xmlns:a16="http://schemas.microsoft.com/office/drawing/2014/main" id="{048F6646-D1EF-428E-B39F-B213D3B285DA}"/>
              </a:ext>
            </a:extLst>
          </p:cNvPr>
          <p:cNvPicPr>
            <a:picLocks noChangeAspect="1"/>
          </p:cNvPicPr>
          <p:nvPr/>
        </p:nvPicPr>
        <p:blipFill>
          <a:blip r:embed="rId5"/>
          <a:stretch>
            <a:fillRect/>
          </a:stretch>
        </p:blipFill>
        <p:spPr>
          <a:xfrm>
            <a:off x="2212782" y="1909753"/>
            <a:ext cx="1548518" cy="774259"/>
          </a:xfrm>
          <a:prstGeom prst="rect">
            <a:avLst/>
          </a:prstGeom>
        </p:spPr>
      </p:pic>
      <p:pic>
        <p:nvPicPr>
          <p:cNvPr id="12" name="Image 11">
            <a:extLst>
              <a:ext uri="{FF2B5EF4-FFF2-40B4-BE49-F238E27FC236}">
                <a16:creationId xmlns:a16="http://schemas.microsoft.com/office/drawing/2014/main" id="{7B216CAB-08A8-485E-93C1-B5E8639B35EB}"/>
              </a:ext>
            </a:extLst>
          </p:cNvPr>
          <p:cNvPicPr>
            <a:picLocks noChangeAspect="1"/>
          </p:cNvPicPr>
          <p:nvPr/>
        </p:nvPicPr>
        <p:blipFill>
          <a:blip r:embed="rId6"/>
          <a:stretch>
            <a:fillRect/>
          </a:stretch>
        </p:blipFill>
        <p:spPr>
          <a:xfrm>
            <a:off x="7888109" y="2296882"/>
            <a:ext cx="2091109" cy="847417"/>
          </a:xfrm>
          <a:prstGeom prst="rect">
            <a:avLst/>
          </a:prstGeom>
        </p:spPr>
      </p:pic>
      <p:pic>
        <p:nvPicPr>
          <p:cNvPr id="3" name="Image 2">
            <a:extLst>
              <a:ext uri="{FF2B5EF4-FFF2-40B4-BE49-F238E27FC236}">
                <a16:creationId xmlns:a16="http://schemas.microsoft.com/office/drawing/2014/main" id="{713D4C50-3E88-4E9C-ADA1-E3D9BA2F5AC2}"/>
              </a:ext>
            </a:extLst>
          </p:cNvPr>
          <p:cNvPicPr>
            <a:picLocks noChangeAspect="1"/>
          </p:cNvPicPr>
          <p:nvPr/>
        </p:nvPicPr>
        <p:blipFill>
          <a:blip r:embed="rId7"/>
          <a:stretch>
            <a:fillRect/>
          </a:stretch>
        </p:blipFill>
        <p:spPr>
          <a:xfrm>
            <a:off x="2008851" y="2946163"/>
            <a:ext cx="1548518" cy="876823"/>
          </a:xfrm>
          <a:prstGeom prst="rect">
            <a:avLst/>
          </a:prstGeom>
        </p:spPr>
      </p:pic>
    </p:spTree>
    <p:extLst>
      <p:ext uri="{BB962C8B-B14F-4D97-AF65-F5344CB8AC3E}">
        <p14:creationId xmlns:p14="http://schemas.microsoft.com/office/powerpoint/2010/main" val="159859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024A0-8E21-4496-BB3C-8D9B35D15B55}"/>
              </a:ext>
            </a:extLst>
          </p:cNvPr>
          <p:cNvSpPr>
            <a:spLocks noGrp="1"/>
          </p:cNvSpPr>
          <p:nvPr>
            <p:ph type="title"/>
          </p:nvPr>
        </p:nvSpPr>
        <p:spPr/>
        <p:txBody>
          <a:bodyPr/>
          <a:lstStyle/>
          <a:p>
            <a:r>
              <a:rPr lang="fr-FR" dirty="0"/>
              <a:t>Information Management System/ </a:t>
            </a:r>
            <a:r>
              <a:rPr lang="fr-FR" dirty="0" err="1"/>
              <a:t>DataBase</a:t>
            </a:r>
            <a:endParaRPr lang="fr-FR" dirty="0"/>
          </a:p>
        </p:txBody>
      </p:sp>
      <p:sp>
        <p:nvSpPr>
          <p:cNvPr id="3" name="Espace réservé du texte 2">
            <a:extLst>
              <a:ext uri="{FF2B5EF4-FFF2-40B4-BE49-F238E27FC236}">
                <a16:creationId xmlns:a16="http://schemas.microsoft.com/office/drawing/2014/main" id="{C5B578E5-FD1C-4337-B5CB-A7DA185C8B74}"/>
              </a:ext>
            </a:extLst>
          </p:cNvPr>
          <p:cNvSpPr>
            <a:spLocks noGrp="1"/>
          </p:cNvSpPr>
          <p:nvPr>
            <p:ph type="body" idx="1"/>
          </p:nvPr>
        </p:nvSpPr>
        <p:spPr/>
        <p:txBody>
          <a:bodyPr/>
          <a:lstStyle/>
          <a:p>
            <a:r>
              <a:rPr lang="fr-FR" dirty="0"/>
              <a:t>Language </a:t>
            </a:r>
          </a:p>
        </p:txBody>
      </p:sp>
      <p:sp>
        <p:nvSpPr>
          <p:cNvPr id="4" name="Espace réservé du contenu 3">
            <a:extLst>
              <a:ext uri="{FF2B5EF4-FFF2-40B4-BE49-F238E27FC236}">
                <a16:creationId xmlns:a16="http://schemas.microsoft.com/office/drawing/2014/main" id="{3BA7FE24-6ED4-4AC0-9D39-1BC10124C223}"/>
              </a:ext>
            </a:extLst>
          </p:cNvPr>
          <p:cNvSpPr>
            <a:spLocks noGrp="1"/>
          </p:cNvSpPr>
          <p:nvPr>
            <p:ph sz="half" idx="2"/>
          </p:nvPr>
        </p:nvSpPr>
        <p:spPr/>
        <p:txBody>
          <a:bodyPr>
            <a:normAutofit/>
          </a:bodyPr>
          <a:lstStyle/>
          <a:p>
            <a:r>
              <a:rPr lang="fr-FR" dirty="0"/>
              <a:t>SQL Language</a:t>
            </a:r>
          </a:p>
          <a:p>
            <a:pPr lvl="1"/>
            <a:r>
              <a:rPr lang="fr-FR" dirty="0" err="1"/>
              <a:t>DDL</a:t>
            </a:r>
            <a:r>
              <a:rPr lang="fr-FR" dirty="0"/>
              <a:t> - Data Manipulation Language</a:t>
            </a:r>
          </a:p>
          <a:p>
            <a:pPr lvl="1"/>
            <a:r>
              <a:rPr lang="fr-FR" dirty="0" err="1"/>
              <a:t>DML</a:t>
            </a:r>
            <a:r>
              <a:rPr lang="fr-FR" dirty="0"/>
              <a:t> - Data Manipulation Language</a:t>
            </a:r>
          </a:p>
          <a:p>
            <a:pPr lvl="1"/>
            <a:r>
              <a:rPr lang="fr-FR" dirty="0" err="1"/>
              <a:t>DQL</a:t>
            </a:r>
            <a:r>
              <a:rPr lang="fr-FR" dirty="0"/>
              <a:t> - Data Control Language</a:t>
            </a:r>
          </a:p>
          <a:p>
            <a:pPr lvl="1"/>
            <a:r>
              <a:rPr lang="fr-FR" dirty="0" err="1"/>
              <a:t>DCL</a:t>
            </a:r>
            <a:r>
              <a:rPr lang="fr-FR" dirty="0"/>
              <a:t> – Data Control Langage </a:t>
            </a:r>
          </a:p>
          <a:p>
            <a:r>
              <a:rPr lang="fr-FR" dirty="0" err="1"/>
              <a:t>NoSQL</a:t>
            </a:r>
            <a:r>
              <a:rPr lang="fr-FR" dirty="0"/>
              <a:t> (Not Only SQL)</a:t>
            </a:r>
          </a:p>
          <a:p>
            <a:endParaRPr lang="fr-FR" dirty="0"/>
          </a:p>
        </p:txBody>
      </p:sp>
      <p:sp>
        <p:nvSpPr>
          <p:cNvPr id="5" name="Espace réservé du texte 4">
            <a:extLst>
              <a:ext uri="{FF2B5EF4-FFF2-40B4-BE49-F238E27FC236}">
                <a16:creationId xmlns:a16="http://schemas.microsoft.com/office/drawing/2014/main" id="{CB7B0EAA-09F7-44ED-850B-E0471D4639B9}"/>
              </a:ext>
            </a:extLst>
          </p:cNvPr>
          <p:cNvSpPr>
            <a:spLocks noGrp="1"/>
          </p:cNvSpPr>
          <p:nvPr>
            <p:ph type="body" sz="quarter" idx="3"/>
          </p:nvPr>
        </p:nvSpPr>
        <p:spPr/>
        <p:txBody>
          <a:bodyPr/>
          <a:lstStyle/>
          <a:p>
            <a:r>
              <a:rPr lang="fr-FR" dirty="0"/>
              <a:t>Free </a:t>
            </a:r>
            <a:r>
              <a:rPr lang="fr-FR" dirty="0" err="1"/>
              <a:t>products</a:t>
            </a:r>
            <a:endParaRPr lang="fr-FR" dirty="0"/>
          </a:p>
        </p:txBody>
      </p:sp>
      <p:sp>
        <p:nvSpPr>
          <p:cNvPr id="6" name="Espace réservé du contenu 5">
            <a:extLst>
              <a:ext uri="{FF2B5EF4-FFF2-40B4-BE49-F238E27FC236}">
                <a16:creationId xmlns:a16="http://schemas.microsoft.com/office/drawing/2014/main" id="{AF70EF5D-E272-46D2-88CE-21DA65211908}"/>
              </a:ext>
            </a:extLst>
          </p:cNvPr>
          <p:cNvSpPr>
            <a:spLocks noGrp="1"/>
          </p:cNvSpPr>
          <p:nvPr>
            <p:ph sz="quarter" idx="4"/>
          </p:nvPr>
        </p:nvSpPr>
        <p:spPr/>
        <p:txBody>
          <a:bodyPr>
            <a:normAutofit/>
          </a:bodyPr>
          <a:lstStyle/>
          <a:p>
            <a:pPr lvl="1"/>
            <a:r>
              <a:rPr lang="fr-FR" dirty="0"/>
              <a:t>MS </a:t>
            </a:r>
            <a:r>
              <a:rPr lang="fr-FR" dirty="0" err="1"/>
              <a:t>SqlServer</a:t>
            </a:r>
            <a:r>
              <a:rPr lang="fr-FR" dirty="0"/>
              <a:t> Express</a:t>
            </a:r>
          </a:p>
          <a:p>
            <a:pPr lvl="1"/>
            <a:r>
              <a:rPr lang="fr-FR" dirty="0"/>
              <a:t>Ms Sql Server </a:t>
            </a:r>
            <a:r>
              <a:rPr lang="fr-FR" dirty="0" err="1"/>
              <a:t>Developer</a:t>
            </a:r>
            <a:r>
              <a:rPr lang="fr-FR" dirty="0"/>
              <a:t> Version</a:t>
            </a:r>
          </a:p>
          <a:p>
            <a:pPr lvl="1"/>
            <a:r>
              <a:rPr lang="fr-FR" dirty="0"/>
              <a:t>Oracle Express</a:t>
            </a:r>
          </a:p>
          <a:p>
            <a:pPr lvl="1"/>
            <a:r>
              <a:rPr lang="fr-FR" dirty="0" err="1"/>
              <a:t>MySQL</a:t>
            </a:r>
            <a:endParaRPr lang="fr-FR" dirty="0"/>
          </a:p>
          <a:p>
            <a:pPr lvl="1"/>
            <a:r>
              <a:rPr lang="fr-FR" dirty="0"/>
              <a:t>PostgreSql</a:t>
            </a:r>
          </a:p>
          <a:p>
            <a:pPr lvl="1"/>
            <a:r>
              <a:rPr lang="fr-FR" dirty="0"/>
              <a:t>Etc.</a:t>
            </a:r>
          </a:p>
          <a:p>
            <a:endParaRPr lang="fr-FR" dirty="0"/>
          </a:p>
        </p:txBody>
      </p:sp>
    </p:spTree>
    <p:extLst>
      <p:ext uri="{BB962C8B-B14F-4D97-AF65-F5344CB8AC3E}">
        <p14:creationId xmlns:p14="http://schemas.microsoft.com/office/powerpoint/2010/main" val="282757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0B94C-5871-44F3-83E0-0BB871E2FBF7}"/>
              </a:ext>
            </a:extLst>
          </p:cNvPr>
          <p:cNvSpPr>
            <a:spLocks noGrp="1"/>
          </p:cNvSpPr>
          <p:nvPr>
            <p:ph type="title"/>
          </p:nvPr>
        </p:nvSpPr>
        <p:spPr/>
        <p:txBody>
          <a:bodyPr/>
          <a:lstStyle/>
          <a:p>
            <a:r>
              <a:rPr lang="fr-FR" dirty="0" err="1"/>
              <a:t>DataVisualization</a:t>
            </a:r>
            <a:r>
              <a:rPr lang="fr-FR" dirty="0"/>
              <a:t> </a:t>
            </a:r>
          </a:p>
        </p:txBody>
      </p:sp>
      <p:sp>
        <p:nvSpPr>
          <p:cNvPr id="3" name="Espace réservé du contenu 2">
            <a:extLst>
              <a:ext uri="{FF2B5EF4-FFF2-40B4-BE49-F238E27FC236}">
                <a16:creationId xmlns:a16="http://schemas.microsoft.com/office/drawing/2014/main" id="{DD5211CE-3087-4A99-A643-0F30DD96EFF5}"/>
              </a:ext>
            </a:extLst>
          </p:cNvPr>
          <p:cNvSpPr>
            <a:spLocks noGrp="1"/>
          </p:cNvSpPr>
          <p:nvPr>
            <p:ph idx="1"/>
          </p:nvPr>
        </p:nvSpPr>
        <p:spPr/>
        <p:txBody>
          <a:bodyPr>
            <a:normAutofit fontScale="92500" lnSpcReduction="20000"/>
          </a:bodyPr>
          <a:lstStyle/>
          <a:p>
            <a:r>
              <a:rPr lang="fr-FR" dirty="0" err="1"/>
              <a:t>Tools</a:t>
            </a:r>
            <a:endParaRPr lang="fr-FR" dirty="0"/>
          </a:p>
          <a:p>
            <a:endParaRPr lang="fr-FR" dirty="0"/>
          </a:p>
          <a:p>
            <a:pPr lvl="1"/>
            <a:r>
              <a:rPr lang="fr-FR" dirty="0"/>
              <a:t>D3.js (JavaScript) </a:t>
            </a:r>
          </a:p>
          <a:p>
            <a:pPr marL="457200" lvl="1" indent="0">
              <a:buNone/>
            </a:pPr>
            <a:endParaRPr lang="fr-FR" dirty="0"/>
          </a:p>
          <a:p>
            <a:pPr lvl="1"/>
            <a:r>
              <a:rPr lang="fr-FR" dirty="0"/>
              <a:t>Power Bi</a:t>
            </a:r>
          </a:p>
          <a:p>
            <a:pPr marL="457200" lvl="1" indent="0">
              <a:buNone/>
            </a:pPr>
            <a:endParaRPr lang="fr-FR" dirty="0"/>
          </a:p>
          <a:p>
            <a:pPr lvl="1"/>
            <a:r>
              <a:rPr lang="fr-FR" dirty="0"/>
              <a:t>Tableau</a:t>
            </a:r>
          </a:p>
          <a:p>
            <a:pPr marL="457200" lvl="1" indent="0">
              <a:buNone/>
            </a:pPr>
            <a:endParaRPr lang="fr-FR" dirty="0"/>
          </a:p>
          <a:p>
            <a:pPr lvl="1"/>
            <a:r>
              <a:rPr lang="fr-FR" dirty="0"/>
              <a:t>Excel</a:t>
            </a:r>
          </a:p>
          <a:p>
            <a:pPr marL="457200" lvl="1" indent="0">
              <a:buNone/>
            </a:pPr>
            <a:endParaRPr lang="fr-FR" dirty="0"/>
          </a:p>
          <a:p>
            <a:pPr lvl="1"/>
            <a:r>
              <a:rPr lang="fr-FR" dirty="0"/>
              <a:t>Some </a:t>
            </a:r>
            <a:r>
              <a:rPr lang="fr-FR" dirty="0" err="1"/>
              <a:t>others</a:t>
            </a:r>
            <a:endParaRPr lang="fr-FR" dirty="0"/>
          </a:p>
          <a:p>
            <a:pPr lvl="2"/>
            <a:r>
              <a:rPr lang="fr-FR" dirty="0"/>
              <a:t>Python</a:t>
            </a:r>
          </a:p>
          <a:p>
            <a:pPr lvl="2"/>
            <a:r>
              <a:rPr lang="fr-FR" dirty="0"/>
              <a:t>R software</a:t>
            </a:r>
          </a:p>
        </p:txBody>
      </p:sp>
      <p:pic>
        <p:nvPicPr>
          <p:cNvPr id="4" name="Image 3">
            <a:extLst>
              <a:ext uri="{FF2B5EF4-FFF2-40B4-BE49-F238E27FC236}">
                <a16:creationId xmlns:a16="http://schemas.microsoft.com/office/drawing/2014/main" id="{A0DA3BF2-419D-44F4-9552-54074835FAB6}"/>
              </a:ext>
            </a:extLst>
          </p:cNvPr>
          <p:cNvPicPr>
            <a:picLocks noChangeAspect="1"/>
          </p:cNvPicPr>
          <p:nvPr/>
        </p:nvPicPr>
        <p:blipFill>
          <a:blip r:embed="rId2"/>
          <a:stretch>
            <a:fillRect/>
          </a:stretch>
        </p:blipFill>
        <p:spPr>
          <a:xfrm>
            <a:off x="4729736" y="2156980"/>
            <a:ext cx="697403" cy="697403"/>
          </a:xfrm>
          <a:prstGeom prst="rect">
            <a:avLst/>
          </a:prstGeom>
        </p:spPr>
      </p:pic>
      <p:pic>
        <p:nvPicPr>
          <p:cNvPr id="5" name="Image 4">
            <a:extLst>
              <a:ext uri="{FF2B5EF4-FFF2-40B4-BE49-F238E27FC236}">
                <a16:creationId xmlns:a16="http://schemas.microsoft.com/office/drawing/2014/main" id="{B68BF5F7-6BB7-43AC-93DE-FFFC9EF0AE4D}"/>
              </a:ext>
            </a:extLst>
          </p:cNvPr>
          <p:cNvPicPr>
            <a:picLocks noChangeAspect="1"/>
          </p:cNvPicPr>
          <p:nvPr/>
        </p:nvPicPr>
        <p:blipFill>
          <a:blip r:embed="rId3"/>
          <a:stretch>
            <a:fillRect/>
          </a:stretch>
        </p:blipFill>
        <p:spPr>
          <a:xfrm>
            <a:off x="3767018" y="2921852"/>
            <a:ext cx="1660121" cy="770770"/>
          </a:xfrm>
          <a:prstGeom prst="rect">
            <a:avLst/>
          </a:prstGeom>
        </p:spPr>
      </p:pic>
      <p:pic>
        <p:nvPicPr>
          <p:cNvPr id="6" name="Image 5">
            <a:extLst>
              <a:ext uri="{FF2B5EF4-FFF2-40B4-BE49-F238E27FC236}">
                <a16:creationId xmlns:a16="http://schemas.microsoft.com/office/drawing/2014/main" id="{359F960A-4CAD-445E-9781-CF70EBBEDCDF}"/>
              </a:ext>
            </a:extLst>
          </p:cNvPr>
          <p:cNvPicPr>
            <a:picLocks noChangeAspect="1"/>
          </p:cNvPicPr>
          <p:nvPr/>
        </p:nvPicPr>
        <p:blipFill>
          <a:blip r:embed="rId4"/>
          <a:stretch>
            <a:fillRect/>
          </a:stretch>
        </p:blipFill>
        <p:spPr>
          <a:xfrm>
            <a:off x="2914996" y="3624509"/>
            <a:ext cx="2342731" cy="478155"/>
          </a:xfrm>
          <a:prstGeom prst="rect">
            <a:avLst/>
          </a:prstGeom>
        </p:spPr>
      </p:pic>
      <p:pic>
        <p:nvPicPr>
          <p:cNvPr id="7" name="Image 6">
            <a:extLst>
              <a:ext uri="{FF2B5EF4-FFF2-40B4-BE49-F238E27FC236}">
                <a16:creationId xmlns:a16="http://schemas.microsoft.com/office/drawing/2014/main" id="{76E84A4D-7B18-4206-96CD-ADC317416562}"/>
              </a:ext>
            </a:extLst>
          </p:cNvPr>
          <p:cNvPicPr>
            <a:picLocks noChangeAspect="1"/>
          </p:cNvPicPr>
          <p:nvPr/>
        </p:nvPicPr>
        <p:blipFill>
          <a:blip r:embed="rId5"/>
          <a:stretch>
            <a:fillRect/>
          </a:stretch>
        </p:blipFill>
        <p:spPr>
          <a:xfrm>
            <a:off x="4598011" y="4103546"/>
            <a:ext cx="829128" cy="768163"/>
          </a:xfrm>
          <a:prstGeom prst="rect">
            <a:avLst/>
          </a:prstGeom>
        </p:spPr>
      </p:pic>
      <p:sp>
        <p:nvSpPr>
          <p:cNvPr id="8" name="ZoneTexte 7">
            <a:extLst>
              <a:ext uri="{FF2B5EF4-FFF2-40B4-BE49-F238E27FC236}">
                <a16:creationId xmlns:a16="http://schemas.microsoft.com/office/drawing/2014/main" id="{C981740A-7833-49F3-BF27-4FD2236E159C}"/>
              </a:ext>
            </a:extLst>
          </p:cNvPr>
          <p:cNvSpPr txBox="1"/>
          <p:nvPr/>
        </p:nvSpPr>
        <p:spPr>
          <a:xfrm>
            <a:off x="3550894" y="5278581"/>
            <a:ext cx="1960451" cy="369332"/>
          </a:xfrm>
          <a:prstGeom prst="rect">
            <a:avLst/>
          </a:prstGeom>
          <a:noFill/>
        </p:spPr>
        <p:txBody>
          <a:bodyPr wrap="square" rtlCol="0">
            <a:spAutoFit/>
          </a:bodyPr>
          <a:lstStyle/>
          <a:p>
            <a:r>
              <a:rPr lang="fr-FR" dirty="0" err="1"/>
              <a:t>Graphics</a:t>
            </a:r>
            <a:r>
              <a:rPr lang="fr-FR" dirty="0"/>
              <a:t> </a:t>
            </a:r>
            <a:r>
              <a:rPr lang="fr-FR" dirty="0" err="1"/>
              <a:t>libraries</a:t>
            </a:r>
            <a:endParaRPr lang="fr-FR" dirty="0"/>
          </a:p>
        </p:txBody>
      </p:sp>
    </p:spTree>
    <p:extLst>
      <p:ext uri="{BB962C8B-B14F-4D97-AF65-F5344CB8AC3E}">
        <p14:creationId xmlns:p14="http://schemas.microsoft.com/office/powerpoint/2010/main" val="202687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4C6C3-3CC0-4C23-8092-5D4C8B380811}"/>
              </a:ext>
            </a:extLst>
          </p:cNvPr>
          <p:cNvSpPr>
            <a:spLocks noGrp="1"/>
          </p:cNvSpPr>
          <p:nvPr>
            <p:ph type="title"/>
          </p:nvPr>
        </p:nvSpPr>
        <p:spPr/>
        <p:txBody>
          <a:bodyPr/>
          <a:lstStyle/>
          <a:p>
            <a:r>
              <a:rPr lang="fr-FR" dirty="0"/>
              <a:t>DashBoard and Reporting</a:t>
            </a:r>
          </a:p>
        </p:txBody>
      </p:sp>
      <p:sp>
        <p:nvSpPr>
          <p:cNvPr id="3" name="Espace réservé du contenu 2">
            <a:extLst>
              <a:ext uri="{FF2B5EF4-FFF2-40B4-BE49-F238E27FC236}">
                <a16:creationId xmlns:a16="http://schemas.microsoft.com/office/drawing/2014/main" id="{0B17E6EB-C7D8-46A3-A14E-911B5606C3EB}"/>
              </a:ext>
            </a:extLst>
          </p:cNvPr>
          <p:cNvSpPr>
            <a:spLocks noGrp="1"/>
          </p:cNvSpPr>
          <p:nvPr>
            <p:ph idx="1"/>
          </p:nvPr>
        </p:nvSpPr>
        <p:spPr/>
        <p:txBody>
          <a:bodyPr/>
          <a:lstStyle/>
          <a:p>
            <a:r>
              <a:rPr lang="fr-FR" dirty="0"/>
              <a:t>DashBoard / Reporting</a:t>
            </a:r>
          </a:p>
          <a:p>
            <a:pPr lvl="1"/>
            <a:r>
              <a:rPr lang="fr-FR" dirty="0"/>
              <a:t>Power Bi</a:t>
            </a:r>
          </a:p>
          <a:p>
            <a:pPr lvl="1"/>
            <a:r>
              <a:rPr lang="fr-FR" dirty="0"/>
              <a:t>Tableau</a:t>
            </a:r>
          </a:p>
          <a:p>
            <a:endParaRPr lang="fr-FR" dirty="0"/>
          </a:p>
          <a:p>
            <a:r>
              <a:rPr lang="fr-FR" dirty="0"/>
              <a:t>Report</a:t>
            </a:r>
          </a:p>
          <a:p>
            <a:pPr lvl="1"/>
            <a:r>
              <a:rPr lang="fr-FR" dirty="0" err="1"/>
              <a:t>Markdown</a:t>
            </a:r>
            <a:endParaRPr lang="fr-FR" dirty="0"/>
          </a:p>
          <a:p>
            <a:pPr lvl="1"/>
            <a:r>
              <a:rPr lang="fr-FR" dirty="0"/>
              <a:t>Word</a:t>
            </a:r>
          </a:p>
          <a:p>
            <a:pPr lvl="1"/>
            <a:r>
              <a:rPr lang="fr-FR" dirty="0"/>
              <a:t>Libre Office / Open Office</a:t>
            </a:r>
          </a:p>
          <a:p>
            <a:pPr lvl="1"/>
            <a:endParaRPr lang="fr-FR" dirty="0"/>
          </a:p>
          <a:p>
            <a:endParaRPr lang="fr-FR" dirty="0"/>
          </a:p>
          <a:p>
            <a:endParaRPr lang="fr-FR" dirty="0"/>
          </a:p>
        </p:txBody>
      </p:sp>
    </p:spTree>
    <p:extLst>
      <p:ext uri="{BB962C8B-B14F-4D97-AF65-F5344CB8AC3E}">
        <p14:creationId xmlns:p14="http://schemas.microsoft.com/office/powerpoint/2010/main" val="420149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6E3A6E-4635-406B-9F8C-A452E19F1BD3}"/>
              </a:ext>
            </a:extLst>
          </p:cNvPr>
          <p:cNvSpPr>
            <a:spLocks noGrp="1"/>
          </p:cNvSpPr>
          <p:nvPr>
            <p:ph type="title"/>
          </p:nvPr>
        </p:nvSpPr>
        <p:spPr/>
        <p:txBody>
          <a:bodyPr/>
          <a:lstStyle/>
          <a:p>
            <a:r>
              <a:rPr lang="fr-FR" dirty="0"/>
              <a:t>Softwares: </a:t>
            </a:r>
            <a:r>
              <a:rPr lang="fr-FR" dirty="0" err="1"/>
              <a:t>their</a:t>
            </a:r>
            <a:r>
              <a:rPr lang="fr-FR" dirty="0"/>
              <a:t> </a:t>
            </a:r>
            <a:r>
              <a:rPr lang="fr-FR" dirty="0" err="1"/>
              <a:t>evolutions</a:t>
            </a:r>
            <a:r>
              <a:rPr lang="fr-FR" dirty="0"/>
              <a:t>.</a:t>
            </a:r>
          </a:p>
        </p:txBody>
      </p:sp>
      <p:sp>
        <p:nvSpPr>
          <p:cNvPr id="3" name="Espace réservé du contenu 2">
            <a:extLst>
              <a:ext uri="{FF2B5EF4-FFF2-40B4-BE49-F238E27FC236}">
                <a16:creationId xmlns:a16="http://schemas.microsoft.com/office/drawing/2014/main" id="{07D8EF08-5901-4F97-A62B-D5ECF6817DD3}"/>
              </a:ext>
            </a:extLst>
          </p:cNvPr>
          <p:cNvSpPr>
            <a:spLocks noGrp="1"/>
          </p:cNvSpPr>
          <p:nvPr>
            <p:ph sz="half" idx="1"/>
          </p:nvPr>
        </p:nvSpPr>
        <p:spPr/>
        <p:txBody>
          <a:bodyPr>
            <a:normAutofit fontScale="92500" lnSpcReduction="10000"/>
          </a:bodyPr>
          <a:lstStyle/>
          <a:p>
            <a:r>
              <a:rPr lang="fr-FR" dirty="0"/>
              <a:t>More </a:t>
            </a:r>
            <a:r>
              <a:rPr lang="fr-FR" dirty="0" err="1"/>
              <a:t>and</a:t>
            </a:r>
            <a:r>
              <a:rPr lang="fr-FR" dirty="0"/>
              <a:t> more </a:t>
            </a:r>
            <a:r>
              <a:rPr lang="fr-FR" dirty="0" err="1"/>
              <a:t>methods</a:t>
            </a:r>
            <a:endParaRPr lang="fr-FR" dirty="0"/>
          </a:p>
          <a:p>
            <a:r>
              <a:rPr lang="fr-FR" dirty="0"/>
              <a:t>For </a:t>
            </a:r>
            <a:r>
              <a:rPr lang="fr-FR" dirty="0" err="1"/>
              <a:t>some</a:t>
            </a:r>
            <a:r>
              <a:rPr lang="fr-FR" dirty="0"/>
              <a:t> of </a:t>
            </a:r>
            <a:r>
              <a:rPr lang="fr-FR" dirty="0" err="1"/>
              <a:t>them</a:t>
            </a:r>
            <a:r>
              <a:rPr lang="fr-FR" dirty="0"/>
              <a:t> AI</a:t>
            </a:r>
          </a:p>
          <a:p>
            <a:r>
              <a:rPr lang="fr-FR" dirty="0" err="1"/>
              <a:t>Graphics</a:t>
            </a:r>
            <a:r>
              <a:rPr lang="fr-FR" dirty="0"/>
              <a:t> / reporting</a:t>
            </a:r>
          </a:p>
          <a:p>
            <a:r>
              <a:rPr lang="fr-FR" dirty="0" err="1"/>
              <a:t>Using</a:t>
            </a:r>
            <a:r>
              <a:rPr lang="fr-FR" dirty="0"/>
              <a:t> Python, R, VBA, C, C++, …</a:t>
            </a:r>
          </a:p>
          <a:p>
            <a:r>
              <a:rPr lang="fr-FR" dirty="0" err="1"/>
              <a:t>Improvement</a:t>
            </a:r>
            <a:r>
              <a:rPr lang="fr-FR" dirty="0"/>
              <a:t> to data </a:t>
            </a:r>
            <a:r>
              <a:rPr lang="fr-FR" dirty="0" err="1"/>
              <a:t>access</a:t>
            </a:r>
            <a:r>
              <a:rPr lang="fr-FR" dirty="0"/>
              <a:t> </a:t>
            </a:r>
            <a:r>
              <a:rPr lang="fr-FR" dirty="0" err="1"/>
              <a:t>and</a:t>
            </a:r>
            <a:r>
              <a:rPr lang="fr-FR" dirty="0"/>
              <a:t> management</a:t>
            </a:r>
          </a:p>
          <a:p>
            <a:r>
              <a:rPr lang="fr-FR" dirty="0"/>
              <a:t>Access to </a:t>
            </a:r>
            <a:r>
              <a:rPr lang="fr-FR" dirty="0" err="1"/>
              <a:t>Database</a:t>
            </a:r>
            <a:r>
              <a:rPr lang="fr-FR" dirty="0"/>
              <a:t> </a:t>
            </a:r>
            <a:r>
              <a:rPr lang="fr-FR" dirty="0" err="1"/>
              <a:t>at</a:t>
            </a:r>
            <a:r>
              <a:rPr lang="fr-FR" dirty="0"/>
              <a:t> least </a:t>
            </a:r>
            <a:r>
              <a:rPr lang="fr-FR" dirty="0" err="1"/>
              <a:t>with</a:t>
            </a:r>
            <a:r>
              <a:rPr lang="fr-FR" dirty="0"/>
              <a:t> ODBC / SQL </a:t>
            </a:r>
            <a:r>
              <a:rPr lang="fr-FR" dirty="0" err="1"/>
              <a:t>language</a:t>
            </a:r>
            <a:endParaRPr lang="fr-FR" dirty="0"/>
          </a:p>
          <a:p>
            <a:r>
              <a:rPr lang="fr-FR" dirty="0"/>
              <a:t>Automate</a:t>
            </a:r>
          </a:p>
          <a:p>
            <a:r>
              <a:rPr lang="fr-FR" dirty="0"/>
              <a:t>Clouds </a:t>
            </a:r>
          </a:p>
        </p:txBody>
      </p:sp>
      <p:sp>
        <p:nvSpPr>
          <p:cNvPr id="4" name="Espace réservé du contenu 3">
            <a:extLst>
              <a:ext uri="{FF2B5EF4-FFF2-40B4-BE49-F238E27FC236}">
                <a16:creationId xmlns:a16="http://schemas.microsoft.com/office/drawing/2014/main" id="{D08C26E2-5D96-4FE9-8C84-BE896016B1C7}"/>
              </a:ext>
            </a:extLst>
          </p:cNvPr>
          <p:cNvSpPr>
            <a:spLocks noGrp="1"/>
          </p:cNvSpPr>
          <p:nvPr>
            <p:ph sz="half" idx="2"/>
          </p:nvPr>
        </p:nvSpPr>
        <p:spPr/>
        <p:txBody>
          <a:bodyPr>
            <a:normAutofit fontScale="92500" lnSpcReduction="10000"/>
          </a:bodyPr>
          <a:lstStyle/>
          <a:p>
            <a:endParaRPr lang="fr-FR" dirty="0"/>
          </a:p>
        </p:txBody>
      </p:sp>
    </p:spTree>
    <p:extLst>
      <p:ext uri="{BB962C8B-B14F-4D97-AF65-F5344CB8AC3E}">
        <p14:creationId xmlns:p14="http://schemas.microsoft.com/office/powerpoint/2010/main" val="196348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F5F8E-E0A0-4A02-B92B-8EF0A75AE3AA}"/>
              </a:ext>
            </a:extLst>
          </p:cNvPr>
          <p:cNvSpPr>
            <a:spLocks noGrp="1"/>
          </p:cNvSpPr>
          <p:nvPr>
            <p:ph type="title"/>
          </p:nvPr>
        </p:nvSpPr>
        <p:spPr/>
        <p:txBody>
          <a:bodyPr/>
          <a:lstStyle/>
          <a:p>
            <a:r>
              <a:rPr lang="fr-FR" dirty="0"/>
              <a:t>Softwares: </a:t>
            </a:r>
          </a:p>
        </p:txBody>
      </p:sp>
      <p:sp>
        <p:nvSpPr>
          <p:cNvPr id="3" name="Espace réservé du contenu 2">
            <a:extLst>
              <a:ext uri="{FF2B5EF4-FFF2-40B4-BE49-F238E27FC236}">
                <a16:creationId xmlns:a16="http://schemas.microsoft.com/office/drawing/2014/main" id="{D166DF78-EB1B-4548-8A34-012E7BF9A730}"/>
              </a:ext>
            </a:extLst>
          </p:cNvPr>
          <p:cNvSpPr>
            <a:spLocks noGrp="1"/>
          </p:cNvSpPr>
          <p:nvPr>
            <p:ph idx="1"/>
          </p:nvPr>
        </p:nvSpPr>
        <p:spPr/>
        <p:txBody>
          <a:bodyPr>
            <a:normAutofit lnSpcReduction="10000"/>
          </a:bodyPr>
          <a:lstStyle/>
          <a:p>
            <a:r>
              <a:rPr lang="fr-FR" dirty="0"/>
              <a:t>SAS</a:t>
            </a:r>
          </a:p>
          <a:p>
            <a:r>
              <a:rPr lang="fr-FR" dirty="0"/>
              <a:t>R software</a:t>
            </a:r>
          </a:p>
          <a:p>
            <a:r>
              <a:rPr lang="fr-FR" dirty="0"/>
              <a:t>Stata</a:t>
            </a:r>
          </a:p>
          <a:p>
            <a:r>
              <a:rPr lang="fr-FR" dirty="0" err="1"/>
              <a:t>Eviews</a:t>
            </a:r>
            <a:endParaRPr lang="fr-FR" dirty="0"/>
          </a:p>
          <a:p>
            <a:r>
              <a:rPr lang="fr-FR" dirty="0" err="1"/>
              <a:t>Others</a:t>
            </a:r>
            <a:endParaRPr lang="fr-FR" dirty="0"/>
          </a:p>
          <a:p>
            <a:pPr lvl="1"/>
            <a:r>
              <a:rPr lang="fr-FR" dirty="0"/>
              <a:t>SPSS</a:t>
            </a:r>
          </a:p>
          <a:p>
            <a:pPr lvl="1"/>
            <a:r>
              <a:rPr lang="fr-FR" dirty="0" err="1"/>
              <a:t>WinRats</a:t>
            </a:r>
            <a:endParaRPr lang="fr-FR" dirty="0"/>
          </a:p>
          <a:p>
            <a:pPr lvl="1"/>
            <a:r>
              <a:rPr lang="fr-FR" dirty="0" err="1"/>
              <a:t>TSP</a:t>
            </a:r>
            <a:endParaRPr lang="fr-FR" dirty="0"/>
          </a:p>
          <a:p>
            <a:pPr lvl="1"/>
            <a:r>
              <a:rPr lang="fr-FR" dirty="0"/>
              <a:t>Gretl</a:t>
            </a:r>
          </a:p>
          <a:p>
            <a:pPr lvl="1"/>
            <a:r>
              <a:rPr lang="fr-FR" dirty="0"/>
              <a:t>…</a:t>
            </a:r>
          </a:p>
          <a:p>
            <a:pPr lvl="1"/>
            <a:endParaRPr lang="fr-FR" dirty="0"/>
          </a:p>
          <a:p>
            <a:endParaRPr lang="fr-FR" dirty="0"/>
          </a:p>
        </p:txBody>
      </p:sp>
    </p:spTree>
    <p:extLst>
      <p:ext uri="{BB962C8B-B14F-4D97-AF65-F5344CB8AC3E}">
        <p14:creationId xmlns:p14="http://schemas.microsoft.com/office/powerpoint/2010/main" val="298715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79142-AC12-4E75-867E-A6A2C249BD05}"/>
              </a:ext>
            </a:extLst>
          </p:cNvPr>
          <p:cNvSpPr>
            <a:spLocks noGrp="1"/>
          </p:cNvSpPr>
          <p:nvPr>
            <p:ph type="title"/>
          </p:nvPr>
        </p:nvSpPr>
        <p:spPr/>
        <p:txBody>
          <a:bodyPr/>
          <a:lstStyle/>
          <a:p>
            <a:r>
              <a:rPr lang="fr-FR" dirty="0"/>
              <a:t>Objective: </a:t>
            </a:r>
            <a:r>
              <a:rPr lang="fr-FR" dirty="0" err="1"/>
              <a:t>forecasting</a:t>
            </a:r>
            <a:r>
              <a:rPr lang="fr-FR" dirty="0"/>
              <a:t> / planning</a:t>
            </a:r>
          </a:p>
        </p:txBody>
      </p:sp>
      <p:sp>
        <p:nvSpPr>
          <p:cNvPr id="3" name="Espace réservé du contenu 2">
            <a:extLst>
              <a:ext uri="{FF2B5EF4-FFF2-40B4-BE49-F238E27FC236}">
                <a16:creationId xmlns:a16="http://schemas.microsoft.com/office/drawing/2014/main" id="{BD2B4DE5-2A3B-4B19-9FCC-7CFD966BCC68}"/>
              </a:ext>
            </a:extLst>
          </p:cNvPr>
          <p:cNvSpPr>
            <a:spLocks noGrp="1"/>
          </p:cNvSpPr>
          <p:nvPr>
            <p:ph idx="1"/>
          </p:nvPr>
        </p:nvSpPr>
        <p:spPr/>
        <p:txBody>
          <a:bodyPr/>
          <a:lstStyle/>
          <a:p>
            <a:r>
              <a:rPr lang="fr-FR" dirty="0"/>
              <a:t>Who use </a:t>
            </a:r>
            <a:r>
              <a:rPr lang="fr-FR" dirty="0" err="1"/>
              <a:t>our</a:t>
            </a:r>
            <a:r>
              <a:rPr lang="fr-FR" dirty="0"/>
              <a:t> type of models ?</a:t>
            </a:r>
          </a:p>
          <a:p>
            <a:pPr lvl="1"/>
            <a:r>
              <a:rPr lang="fr-FR" dirty="0"/>
              <a:t>How </a:t>
            </a:r>
            <a:r>
              <a:rPr lang="fr-FR" dirty="0" err="1"/>
              <a:t>enterprise</a:t>
            </a:r>
            <a:r>
              <a:rPr lang="fr-FR" dirty="0"/>
              <a:t>,  administration are </a:t>
            </a:r>
            <a:r>
              <a:rPr lang="fr-FR" dirty="0" err="1"/>
              <a:t>organized</a:t>
            </a:r>
            <a:r>
              <a:rPr lang="fr-FR" dirty="0"/>
              <a:t> </a:t>
            </a:r>
            <a:r>
              <a:rPr lang="fr-FR" dirty="0" err="1"/>
              <a:t>with</a:t>
            </a:r>
            <a:r>
              <a:rPr lang="fr-FR" dirty="0"/>
              <a:t> </a:t>
            </a:r>
            <a:r>
              <a:rPr lang="fr-FR" dirty="0" err="1"/>
              <a:t>the</a:t>
            </a:r>
            <a:r>
              <a:rPr lang="fr-FR" dirty="0"/>
              <a:t> </a:t>
            </a:r>
            <a:r>
              <a:rPr lang="fr-FR" dirty="0" err="1"/>
              <a:t>numerical</a:t>
            </a:r>
            <a:r>
              <a:rPr lang="fr-FR" dirty="0"/>
              <a:t> transformation ?</a:t>
            </a:r>
          </a:p>
          <a:p>
            <a:endParaRPr lang="fr-FR" dirty="0"/>
          </a:p>
          <a:p>
            <a:r>
              <a:rPr lang="fr-FR" dirty="0"/>
              <a:t>The place of </a:t>
            </a:r>
            <a:r>
              <a:rPr lang="fr-FR" dirty="0" err="1"/>
              <a:t>forecasting</a:t>
            </a:r>
            <a:r>
              <a:rPr lang="fr-FR" dirty="0"/>
              <a:t> in Entreprise</a:t>
            </a:r>
          </a:p>
          <a:p>
            <a:pPr lvl="1"/>
            <a:endParaRPr lang="fr-FR" dirty="0"/>
          </a:p>
          <a:p>
            <a:r>
              <a:rPr lang="fr-FR" dirty="0" err="1"/>
              <a:t>Financial</a:t>
            </a:r>
            <a:r>
              <a:rPr lang="fr-FR" dirty="0"/>
              <a:t> Planning / </a:t>
            </a:r>
            <a:r>
              <a:rPr lang="fr-FR" dirty="0" err="1"/>
              <a:t>Creation</a:t>
            </a:r>
            <a:r>
              <a:rPr lang="fr-FR" dirty="0"/>
              <a:t> Value (Mc Kinsey)</a:t>
            </a:r>
          </a:p>
          <a:p>
            <a:pPr lvl="1"/>
            <a:r>
              <a:rPr lang="fr-FR" dirty="0"/>
              <a:t>Software</a:t>
            </a:r>
          </a:p>
          <a:p>
            <a:pPr lvl="2"/>
            <a:r>
              <a:rPr lang="fr-FR" dirty="0" err="1"/>
              <a:t>Anaplan</a:t>
            </a:r>
            <a:endParaRPr lang="fr-FR" dirty="0"/>
          </a:p>
          <a:p>
            <a:pPr lvl="2"/>
            <a:r>
              <a:rPr lang="fr-FR" dirty="0"/>
              <a:t>Board</a:t>
            </a:r>
          </a:p>
        </p:txBody>
      </p:sp>
    </p:spTree>
    <p:extLst>
      <p:ext uri="{BB962C8B-B14F-4D97-AF65-F5344CB8AC3E}">
        <p14:creationId xmlns:p14="http://schemas.microsoft.com/office/powerpoint/2010/main" val="302701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1B2D0-FD07-4EF6-BAAA-5A668A82590A}"/>
              </a:ext>
            </a:extLst>
          </p:cNvPr>
          <p:cNvSpPr>
            <a:spLocks noGrp="1"/>
          </p:cNvSpPr>
          <p:nvPr>
            <p:ph type="title"/>
          </p:nvPr>
        </p:nvSpPr>
        <p:spPr/>
        <p:txBody>
          <a:bodyPr/>
          <a:lstStyle/>
          <a:p>
            <a:r>
              <a:rPr lang="fr-FR" dirty="0"/>
              <a:t>Our </a:t>
            </a:r>
            <a:r>
              <a:rPr lang="fr-FR"/>
              <a:t>toolbox</a:t>
            </a:r>
          </a:p>
        </p:txBody>
      </p:sp>
      <p:sp>
        <p:nvSpPr>
          <p:cNvPr id="3" name="Espace réservé du texte 2">
            <a:extLst>
              <a:ext uri="{FF2B5EF4-FFF2-40B4-BE49-F238E27FC236}">
                <a16:creationId xmlns:a16="http://schemas.microsoft.com/office/drawing/2014/main" id="{0503C8F6-C087-43C6-BB3A-7D1B438415FD}"/>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90413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57895-A79A-435E-89D5-90B9F438F611}"/>
              </a:ext>
            </a:extLst>
          </p:cNvPr>
          <p:cNvSpPr>
            <a:spLocks noGrp="1"/>
          </p:cNvSpPr>
          <p:nvPr>
            <p:ph type="title"/>
          </p:nvPr>
        </p:nvSpPr>
        <p:spPr/>
        <p:txBody>
          <a:bodyPr/>
          <a:lstStyle/>
          <a:p>
            <a:r>
              <a:rPr lang="fr-FR" dirty="0"/>
              <a:t>What is </a:t>
            </a:r>
            <a:r>
              <a:rPr lang="fr-FR" dirty="0" err="1"/>
              <a:t>our</a:t>
            </a:r>
            <a:r>
              <a:rPr lang="fr-FR" dirty="0"/>
              <a:t> basic </a:t>
            </a:r>
            <a:r>
              <a:rPr lang="fr-FR" dirty="0" err="1"/>
              <a:t>toolbox</a:t>
            </a:r>
            <a:r>
              <a:rPr lang="fr-FR" dirty="0"/>
              <a:t> </a:t>
            </a:r>
            <a:r>
              <a:rPr lang="fr-FR" dirty="0" err="1"/>
              <a:t>today</a:t>
            </a:r>
            <a:r>
              <a:rPr lang="fr-FR" dirty="0"/>
              <a:t>?</a:t>
            </a:r>
          </a:p>
        </p:txBody>
      </p:sp>
      <p:sp>
        <p:nvSpPr>
          <p:cNvPr id="3" name="Espace réservé du contenu 2">
            <a:extLst>
              <a:ext uri="{FF2B5EF4-FFF2-40B4-BE49-F238E27FC236}">
                <a16:creationId xmlns:a16="http://schemas.microsoft.com/office/drawing/2014/main" id="{9812E728-9376-4B8E-9C56-53B50C9C5E6C}"/>
              </a:ext>
            </a:extLst>
          </p:cNvPr>
          <p:cNvSpPr>
            <a:spLocks noGrp="1"/>
          </p:cNvSpPr>
          <p:nvPr>
            <p:ph idx="1"/>
          </p:nvPr>
        </p:nvSpPr>
        <p:spPr/>
        <p:txBody>
          <a:bodyPr/>
          <a:lstStyle/>
          <a:p>
            <a:r>
              <a:rPr lang="fr-FR" dirty="0"/>
              <a:t>G</a:t>
            </a:r>
          </a:p>
          <a:p>
            <a:r>
              <a:rPr lang="fr-FR" dirty="0" err="1"/>
              <a:t>IdBuild</a:t>
            </a:r>
            <a:endParaRPr lang="fr-FR" dirty="0"/>
          </a:p>
          <a:p>
            <a:r>
              <a:rPr lang="fr-FR" dirty="0" err="1"/>
              <a:t>InterDyme</a:t>
            </a:r>
            <a:endParaRPr lang="fr-FR" dirty="0"/>
          </a:p>
          <a:p>
            <a:r>
              <a:rPr lang="fr-FR" dirty="0"/>
              <a:t>Compare</a:t>
            </a:r>
          </a:p>
          <a:p>
            <a:r>
              <a:rPr lang="fr-FR" dirty="0"/>
              <a:t>Excel</a:t>
            </a:r>
          </a:p>
          <a:p>
            <a:r>
              <a:rPr lang="fr-FR" dirty="0" err="1"/>
              <a:t>Several</a:t>
            </a:r>
            <a:r>
              <a:rPr lang="fr-FR" dirty="0"/>
              <a:t> </a:t>
            </a:r>
            <a:r>
              <a:rPr lang="fr-FR" dirty="0" err="1"/>
              <a:t>other</a:t>
            </a:r>
            <a:r>
              <a:rPr lang="fr-FR" dirty="0"/>
              <a:t> </a:t>
            </a:r>
            <a:r>
              <a:rPr lang="fr-FR" dirty="0" err="1"/>
              <a:t>tools</a:t>
            </a:r>
            <a:endParaRPr lang="fr-FR" dirty="0"/>
          </a:p>
          <a:p>
            <a:pPr lvl="1"/>
            <a:r>
              <a:rPr lang="fr-FR" dirty="0"/>
              <a:t>C++ Compiler </a:t>
            </a:r>
          </a:p>
          <a:p>
            <a:pPr lvl="1"/>
            <a:r>
              <a:rPr lang="fr-FR" dirty="0" err="1"/>
              <a:t>Text</a:t>
            </a:r>
            <a:r>
              <a:rPr lang="fr-FR" dirty="0"/>
              <a:t> editor</a:t>
            </a:r>
          </a:p>
        </p:txBody>
      </p:sp>
    </p:spTree>
    <p:extLst>
      <p:ext uri="{BB962C8B-B14F-4D97-AF65-F5344CB8AC3E}">
        <p14:creationId xmlns:p14="http://schemas.microsoft.com/office/powerpoint/2010/main" val="10298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B56CC-3871-4EDC-9244-1A924CEE669B}"/>
              </a:ext>
            </a:extLst>
          </p:cNvPr>
          <p:cNvSpPr>
            <a:spLocks noGrp="1"/>
          </p:cNvSpPr>
          <p:nvPr>
            <p:ph type="title"/>
          </p:nvPr>
        </p:nvSpPr>
        <p:spPr/>
        <p:txBody>
          <a:bodyPr/>
          <a:lstStyle/>
          <a:p>
            <a:r>
              <a:rPr lang="fr-FR" dirty="0">
                <a:latin typeface="Cambria" panose="02040503050406030204" pitchFamily="18" charset="0"/>
                <a:ea typeface="Cambria" panose="02040503050406030204" pitchFamily="18" charset="0"/>
              </a:rPr>
              <a:t>Introduction</a:t>
            </a:r>
          </a:p>
        </p:txBody>
      </p:sp>
      <p:sp>
        <p:nvSpPr>
          <p:cNvPr id="3" name="Espace réservé du contenu 2">
            <a:extLst>
              <a:ext uri="{FF2B5EF4-FFF2-40B4-BE49-F238E27FC236}">
                <a16:creationId xmlns:a16="http://schemas.microsoft.com/office/drawing/2014/main" id="{6F8C14CE-692C-4D0C-8572-55056183D9E7}"/>
              </a:ext>
            </a:extLst>
          </p:cNvPr>
          <p:cNvSpPr>
            <a:spLocks noGrp="1"/>
          </p:cNvSpPr>
          <p:nvPr>
            <p:ph idx="1"/>
          </p:nvPr>
        </p:nvSpPr>
        <p:spPr/>
        <p:txBody>
          <a:bodyPr/>
          <a:lstStyle/>
          <a:p>
            <a:r>
              <a:rPr lang="en-US" sz="2400" b="0" i="0" u="none" strike="noStrike" baseline="0" dirty="0">
                <a:solidFill>
                  <a:srgbClr val="000000"/>
                </a:solidFill>
                <a:highlight>
                  <a:srgbClr val="FFFFFF"/>
                </a:highlight>
                <a:latin typeface="Cambria" panose="02040503050406030204" pitchFamily="18" charset="0"/>
                <a:ea typeface="Cambria" panose="02040503050406030204" pitchFamily="18" charset="0"/>
              </a:rPr>
              <a:t>For at least twenty years, there has been a great deal of progress in all the knowledge that allows us to build, validate and use </a:t>
            </a:r>
            <a:r>
              <a:rPr lang="en-US" sz="2400" b="0" i="0" u="none" strike="noStrike" baseline="0" dirty="0" err="1">
                <a:solidFill>
                  <a:srgbClr val="000000"/>
                </a:solidFill>
                <a:highlight>
                  <a:srgbClr val="FFFFFF"/>
                </a:highlight>
                <a:latin typeface="Cambria" panose="02040503050406030204" pitchFamily="18" charset="0"/>
                <a:ea typeface="Cambria" panose="02040503050406030204" pitchFamily="18" charset="0"/>
              </a:rPr>
              <a:t>Inforum</a:t>
            </a:r>
            <a:r>
              <a:rPr lang="en-US" sz="2400" b="0" i="0" u="none" strike="noStrike" baseline="0" dirty="0">
                <a:solidFill>
                  <a:srgbClr val="000000"/>
                </a:solidFill>
                <a:highlight>
                  <a:srgbClr val="FFFFFF"/>
                </a:highlight>
                <a:latin typeface="Cambria" panose="02040503050406030204" pitchFamily="18" charset="0"/>
                <a:ea typeface="Cambria" panose="02040503050406030204" pitchFamily="18" charset="0"/>
              </a:rPr>
              <a:t> models.</a:t>
            </a:r>
          </a:p>
          <a:p>
            <a:r>
              <a:rPr lang="en-US" sz="2400" dirty="0">
                <a:solidFill>
                  <a:srgbClr val="000000"/>
                </a:solidFill>
                <a:highlight>
                  <a:srgbClr val="FFFFFF"/>
                </a:highlight>
                <a:latin typeface="Cambria" panose="02040503050406030204" pitchFamily="18" charset="0"/>
                <a:ea typeface="Cambria" panose="02040503050406030204" pitchFamily="18" charset="0"/>
              </a:rPr>
              <a:t>This presentation is focused on the tools we use to build our models. The basic tool for all of us is G / </a:t>
            </a:r>
            <a:r>
              <a:rPr lang="en-US" sz="2400" dirty="0" err="1">
                <a:solidFill>
                  <a:srgbClr val="000000"/>
                </a:solidFill>
                <a:highlight>
                  <a:srgbClr val="FFFFFF"/>
                </a:highlight>
                <a:latin typeface="Cambria" panose="02040503050406030204" pitchFamily="18" charset="0"/>
                <a:ea typeface="Cambria" panose="02040503050406030204" pitchFamily="18" charset="0"/>
              </a:rPr>
              <a:t>Interdyme</a:t>
            </a:r>
            <a:r>
              <a:rPr lang="en-US" sz="2400" dirty="0">
                <a:solidFill>
                  <a:srgbClr val="000000"/>
                </a:solidFill>
                <a:highlight>
                  <a:srgbClr val="FFFFFF"/>
                </a:highlight>
                <a:latin typeface="Cambria" panose="02040503050406030204" pitchFamily="18" charset="0"/>
                <a:ea typeface="Cambria" panose="02040503050406030204" pitchFamily="18" charset="0"/>
              </a:rPr>
              <a:t> (G7, </a:t>
            </a:r>
            <a:r>
              <a:rPr lang="en-US" sz="2400" dirty="0" err="1">
                <a:solidFill>
                  <a:srgbClr val="000000"/>
                </a:solidFill>
                <a:highlight>
                  <a:srgbClr val="FFFFFF"/>
                </a:highlight>
                <a:latin typeface="Cambria" panose="02040503050406030204" pitchFamily="18" charset="0"/>
                <a:ea typeface="Cambria" panose="02040503050406030204" pitchFamily="18" charset="0"/>
              </a:rPr>
              <a:t>Idbuild</a:t>
            </a:r>
            <a:r>
              <a:rPr lang="en-US" sz="2400" dirty="0">
                <a:solidFill>
                  <a:srgbClr val="000000"/>
                </a:solidFill>
                <a:highlight>
                  <a:srgbClr val="FFFFFF"/>
                </a:highlight>
                <a:latin typeface="Cambria" panose="02040503050406030204" pitchFamily="18" charset="0"/>
                <a:ea typeface="Cambria" panose="02040503050406030204" pitchFamily="18" charset="0"/>
              </a:rPr>
              <a:t>, Fixer, </a:t>
            </a:r>
            <a:r>
              <a:rPr lang="en-US" sz="2400" dirty="0" err="1">
                <a:solidFill>
                  <a:srgbClr val="000000"/>
                </a:solidFill>
                <a:highlight>
                  <a:srgbClr val="FFFFFF"/>
                </a:highlight>
                <a:latin typeface="Cambria" panose="02040503050406030204" pitchFamily="18" charset="0"/>
                <a:ea typeface="Cambria" panose="02040503050406030204" pitchFamily="18" charset="0"/>
              </a:rPr>
              <a:t>MacFixer</a:t>
            </a:r>
            <a:r>
              <a:rPr lang="en-US" sz="2400" dirty="0">
                <a:solidFill>
                  <a:srgbClr val="000000"/>
                </a:solidFill>
                <a:highlight>
                  <a:srgbClr val="FFFFFF"/>
                </a:highlight>
                <a:latin typeface="Cambria" panose="02040503050406030204" pitchFamily="18" charset="0"/>
                <a:ea typeface="Cambria" panose="02040503050406030204" pitchFamily="18" charset="0"/>
              </a:rPr>
              <a:t>, </a:t>
            </a:r>
            <a:r>
              <a:rPr lang="en-US" sz="2400" dirty="0" err="1">
                <a:solidFill>
                  <a:srgbClr val="000000"/>
                </a:solidFill>
                <a:highlight>
                  <a:srgbClr val="FFFFFF"/>
                </a:highlight>
                <a:latin typeface="Cambria" panose="02040503050406030204" pitchFamily="18" charset="0"/>
                <a:ea typeface="Cambria" panose="02040503050406030204" pitchFamily="18" charset="0"/>
              </a:rPr>
              <a:t>Interdyme</a:t>
            </a:r>
            <a:r>
              <a:rPr lang="en-US" sz="2400" dirty="0">
                <a:solidFill>
                  <a:srgbClr val="000000"/>
                </a:solidFill>
                <a:highlight>
                  <a:srgbClr val="FFFFFF"/>
                </a:highlight>
                <a:latin typeface="Cambria" panose="02040503050406030204" pitchFamily="18" charset="0"/>
                <a:ea typeface="Cambria" panose="02040503050406030204" pitchFamily="18" charset="0"/>
              </a:rPr>
              <a:t>, Compare and Banker) and Excel. You certainly use some others tools you have built or you have selected (text editor, </a:t>
            </a:r>
            <a:r>
              <a:rPr lang="en-US" sz="2400" dirty="0" err="1">
                <a:solidFill>
                  <a:srgbClr val="000000"/>
                </a:solidFill>
                <a:highlight>
                  <a:srgbClr val="FFFFFF"/>
                </a:highlight>
                <a:latin typeface="Cambria" panose="02040503050406030204" pitchFamily="18" charset="0"/>
                <a:ea typeface="Cambria" panose="02040503050406030204" pitchFamily="18" charset="0"/>
              </a:rPr>
              <a:t>cmd</a:t>
            </a:r>
            <a:r>
              <a:rPr lang="en-US" sz="2400" dirty="0">
                <a:solidFill>
                  <a:srgbClr val="000000"/>
                </a:solidFill>
                <a:highlight>
                  <a:srgbClr val="FFFFFF"/>
                </a:highlight>
                <a:latin typeface="Cambria" panose="02040503050406030204" pitchFamily="18" charset="0"/>
                <a:ea typeface="Cambria" panose="02040503050406030204" pitchFamily="18" charset="0"/>
              </a:rPr>
              <a:t> or </a:t>
            </a:r>
            <a:r>
              <a:rPr lang="en-US" sz="2400" dirty="0" err="1">
                <a:solidFill>
                  <a:srgbClr val="000000"/>
                </a:solidFill>
                <a:highlight>
                  <a:srgbClr val="FFFFFF"/>
                </a:highlight>
                <a:latin typeface="Cambria" panose="02040503050406030204" pitchFamily="18" charset="0"/>
                <a:ea typeface="Cambria" panose="02040503050406030204" pitchFamily="18" charset="0"/>
              </a:rPr>
              <a:t>Powershell</a:t>
            </a:r>
            <a:r>
              <a:rPr lang="en-US" sz="2400" dirty="0">
                <a:solidFill>
                  <a:srgbClr val="000000"/>
                </a:solidFill>
                <a:highlight>
                  <a:srgbClr val="FFFFFF"/>
                </a:highlight>
                <a:latin typeface="Cambria" panose="02040503050406030204" pitchFamily="18" charset="0"/>
                <a:ea typeface="Cambria" panose="02040503050406030204" pitchFamily="18" charset="0"/>
              </a:rPr>
              <a:t>, etc.)</a:t>
            </a:r>
          </a:p>
          <a:p>
            <a:r>
              <a:rPr lang="en-US" sz="2400" dirty="0">
                <a:solidFill>
                  <a:srgbClr val="000000"/>
                </a:solidFill>
                <a:highlight>
                  <a:srgbClr val="FFFFFF"/>
                </a:highlight>
                <a:latin typeface="Cambria" panose="02040503050406030204" pitchFamily="18" charset="0"/>
                <a:ea typeface="Cambria" panose="02040503050406030204" pitchFamily="18" charset="0"/>
              </a:rPr>
              <a:t>Of course, the evolution of the statistical methods in econometrics, the evolution of economic theory, the evolution of national accounts, the evolution of data have an effect on the evolution of our tools. This effect is amplified by the development of computer science and information management system.   </a:t>
            </a:r>
            <a:endParaRPr lang="en-US" sz="2400" b="0" i="0" u="none" strike="noStrike" baseline="0" dirty="0">
              <a:solidFill>
                <a:srgbClr val="000000"/>
              </a:solidFill>
              <a:highlight>
                <a:srgbClr val="FFFFFF"/>
              </a:highlight>
              <a:latin typeface="Cambria" panose="02040503050406030204" pitchFamily="18" charset="0"/>
              <a:ea typeface="Cambria" panose="02040503050406030204" pitchFamily="18" charset="0"/>
            </a:endParaRPr>
          </a:p>
          <a:p>
            <a:endParaRPr lang="en-US" sz="2400" b="0" i="0" u="none" strike="noStrike" baseline="0" dirty="0">
              <a:solidFill>
                <a:srgbClr val="000000"/>
              </a:solidFill>
              <a:highlight>
                <a:srgbClr val="FFFFFF"/>
              </a:highlight>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234921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313AF-9CC2-421E-BD27-8AD3D7AB5831}"/>
              </a:ext>
            </a:extLst>
          </p:cNvPr>
          <p:cNvSpPr>
            <a:spLocks noGrp="1"/>
          </p:cNvSpPr>
          <p:nvPr>
            <p:ph type="title"/>
          </p:nvPr>
        </p:nvSpPr>
        <p:spPr/>
        <p:txBody>
          <a:bodyPr/>
          <a:lstStyle/>
          <a:p>
            <a:r>
              <a:rPr lang="fr-FR" dirty="0"/>
              <a:t>The </a:t>
            </a:r>
            <a:r>
              <a:rPr lang="fr-FR" dirty="0" err="1"/>
              <a:t>whole</a:t>
            </a:r>
            <a:r>
              <a:rPr lang="fr-FR" dirty="0"/>
              <a:t> </a:t>
            </a:r>
            <a:r>
              <a:rPr lang="fr-FR" dirty="0" err="1"/>
              <a:t>toolbox</a:t>
            </a:r>
            <a:endParaRPr lang="fr-FR" dirty="0"/>
          </a:p>
        </p:txBody>
      </p:sp>
      <p:sp>
        <p:nvSpPr>
          <p:cNvPr id="3" name="Espace réservé du contenu 2">
            <a:extLst>
              <a:ext uri="{FF2B5EF4-FFF2-40B4-BE49-F238E27FC236}">
                <a16:creationId xmlns:a16="http://schemas.microsoft.com/office/drawing/2014/main" id="{4258983C-5B3E-4D8D-A6F0-5C1C87EAC4AB}"/>
              </a:ext>
            </a:extLst>
          </p:cNvPr>
          <p:cNvSpPr>
            <a:spLocks noGrp="1"/>
          </p:cNvSpPr>
          <p:nvPr>
            <p:ph idx="1"/>
          </p:nvPr>
        </p:nvSpPr>
        <p:spPr/>
        <p:txBody>
          <a:bodyPr/>
          <a:lstStyle/>
          <a:p>
            <a:r>
              <a:rPr lang="fr-FR" dirty="0" err="1"/>
              <a:t>Tools</a:t>
            </a:r>
            <a:r>
              <a:rPr lang="fr-FR" dirty="0"/>
              <a:t> for data </a:t>
            </a:r>
            <a:r>
              <a:rPr lang="fr-FR" dirty="0" err="1"/>
              <a:t>preparation</a:t>
            </a:r>
            <a:endParaRPr lang="fr-FR" dirty="0"/>
          </a:p>
          <a:p>
            <a:pPr lvl="1"/>
            <a:r>
              <a:rPr lang="fr-FR" dirty="0"/>
              <a:t>G7</a:t>
            </a:r>
          </a:p>
          <a:p>
            <a:pPr lvl="1"/>
            <a:r>
              <a:rPr lang="fr-FR" dirty="0"/>
              <a:t>Excel </a:t>
            </a:r>
          </a:p>
          <a:p>
            <a:pPr lvl="1"/>
            <a:r>
              <a:rPr lang="fr-FR" dirty="0" err="1"/>
              <a:t>Banker</a:t>
            </a:r>
            <a:endParaRPr lang="fr-FR" dirty="0"/>
          </a:p>
        </p:txBody>
      </p:sp>
    </p:spTree>
    <p:extLst>
      <p:ext uri="{BB962C8B-B14F-4D97-AF65-F5344CB8AC3E}">
        <p14:creationId xmlns:p14="http://schemas.microsoft.com/office/powerpoint/2010/main" val="18555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9664D-17FE-453E-91E7-96B381E27565}"/>
              </a:ext>
            </a:extLst>
          </p:cNvPr>
          <p:cNvSpPr>
            <a:spLocks noGrp="1"/>
          </p:cNvSpPr>
          <p:nvPr>
            <p:ph type="title"/>
          </p:nvPr>
        </p:nvSpPr>
        <p:spPr/>
        <p:txBody>
          <a:bodyPr/>
          <a:lstStyle/>
          <a:p>
            <a:r>
              <a:rPr lang="fr-FR" dirty="0"/>
              <a:t>Data </a:t>
            </a:r>
            <a:r>
              <a:rPr lang="fr-FR" dirty="0" err="1"/>
              <a:t>preparation</a:t>
            </a:r>
            <a:endParaRPr lang="fr-FR" dirty="0"/>
          </a:p>
        </p:txBody>
      </p:sp>
      <p:sp>
        <p:nvSpPr>
          <p:cNvPr id="3" name="Espace réservé du contenu 2">
            <a:extLst>
              <a:ext uri="{FF2B5EF4-FFF2-40B4-BE49-F238E27FC236}">
                <a16:creationId xmlns:a16="http://schemas.microsoft.com/office/drawing/2014/main" id="{5A212D6F-2EA6-4184-A27B-7D6739DB155A}"/>
              </a:ext>
            </a:extLst>
          </p:cNvPr>
          <p:cNvSpPr>
            <a:spLocks noGrp="1"/>
          </p:cNvSpPr>
          <p:nvPr>
            <p:ph sz="half" idx="1"/>
          </p:nvPr>
        </p:nvSpPr>
        <p:spPr/>
        <p:txBody>
          <a:bodyPr/>
          <a:lstStyle/>
          <a:p>
            <a:r>
              <a:rPr lang="fr-FR" dirty="0" err="1"/>
              <a:t>Download</a:t>
            </a:r>
            <a:r>
              <a:rPr lang="fr-FR" dirty="0"/>
              <a:t> </a:t>
            </a:r>
            <a:r>
              <a:rPr lang="fr-FR" dirty="0" err="1"/>
              <a:t>from</a:t>
            </a:r>
            <a:r>
              <a:rPr lang="fr-FR" dirty="0"/>
              <a:t> sources to local machine</a:t>
            </a:r>
          </a:p>
          <a:p>
            <a:r>
              <a:rPr lang="fr-FR" dirty="0"/>
              <a:t>Format</a:t>
            </a:r>
          </a:p>
          <a:p>
            <a:pPr lvl="1"/>
            <a:r>
              <a:rPr lang="fr-FR" dirty="0"/>
              <a:t>CSV / </a:t>
            </a:r>
            <a:r>
              <a:rPr lang="fr-FR" dirty="0" err="1"/>
              <a:t>TSV</a:t>
            </a:r>
            <a:endParaRPr lang="fr-FR" dirty="0"/>
          </a:p>
          <a:p>
            <a:pPr lvl="1"/>
            <a:r>
              <a:rPr lang="fr-FR" dirty="0"/>
              <a:t>Fixed format</a:t>
            </a:r>
          </a:p>
          <a:p>
            <a:pPr lvl="1"/>
            <a:r>
              <a:rPr lang="fr-FR" dirty="0"/>
              <a:t>XML (</a:t>
            </a:r>
            <a:r>
              <a:rPr lang="fr-FR" dirty="0" err="1"/>
              <a:t>SDMX</a:t>
            </a:r>
            <a:r>
              <a:rPr lang="fr-FR" dirty="0"/>
              <a:t>)</a:t>
            </a:r>
          </a:p>
          <a:p>
            <a:pPr lvl="1"/>
            <a:r>
              <a:rPr lang="fr-FR" dirty="0" err="1"/>
              <a:t>Json</a:t>
            </a:r>
            <a:endParaRPr lang="fr-FR" dirty="0"/>
          </a:p>
          <a:p>
            <a:pPr lvl="1"/>
            <a:r>
              <a:rPr lang="fr-FR" dirty="0" err="1"/>
              <a:t>Xls</a:t>
            </a:r>
            <a:r>
              <a:rPr lang="fr-FR" dirty="0"/>
              <a:t> / </a:t>
            </a:r>
            <a:r>
              <a:rPr lang="fr-FR" dirty="0" err="1"/>
              <a:t>xlsx</a:t>
            </a:r>
            <a:endParaRPr lang="fr-FR" dirty="0"/>
          </a:p>
        </p:txBody>
      </p:sp>
      <p:pic>
        <p:nvPicPr>
          <p:cNvPr id="6" name="Espace réservé du contenu 5">
            <a:extLst>
              <a:ext uri="{FF2B5EF4-FFF2-40B4-BE49-F238E27FC236}">
                <a16:creationId xmlns:a16="http://schemas.microsoft.com/office/drawing/2014/main" id="{BBDB6509-AC98-438A-89C1-D7AD4B0E51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690688"/>
            <a:ext cx="5843445" cy="4151051"/>
          </a:xfrm>
        </p:spPr>
      </p:pic>
    </p:spTree>
    <p:extLst>
      <p:ext uri="{BB962C8B-B14F-4D97-AF65-F5344CB8AC3E}">
        <p14:creationId xmlns:p14="http://schemas.microsoft.com/office/powerpoint/2010/main" val="89693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3CDBA-9328-4218-B08E-DD607586F53C}"/>
              </a:ext>
            </a:extLst>
          </p:cNvPr>
          <p:cNvSpPr>
            <a:spLocks noGrp="1"/>
          </p:cNvSpPr>
          <p:nvPr>
            <p:ph type="title"/>
          </p:nvPr>
        </p:nvSpPr>
        <p:spPr/>
        <p:txBody>
          <a:bodyPr/>
          <a:lstStyle/>
          <a:p>
            <a:r>
              <a:rPr lang="fr-FR" dirty="0" err="1"/>
              <a:t>Tools</a:t>
            </a:r>
            <a:r>
              <a:rPr lang="fr-FR" dirty="0"/>
              <a:t> to </a:t>
            </a:r>
            <a:r>
              <a:rPr lang="fr-FR" dirty="0" err="1"/>
              <a:t>prepare</a:t>
            </a:r>
            <a:r>
              <a:rPr lang="fr-FR" dirty="0"/>
              <a:t> data in G7</a:t>
            </a:r>
          </a:p>
        </p:txBody>
      </p:sp>
      <p:sp>
        <p:nvSpPr>
          <p:cNvPr id="3" name="Espace réservé du contenu 2">
            <a:extLst>
              <a:ext uri="{FF2B5EF4-FFF2-40B4-BE49-F238E27FC236}">
                <a16:creationId xmlns:a16="http://schemas.microsoft.com/office/drawing/2014/main" id="{60DDDF32-877C-4B21-A52A-F85A664C260B}"/>
              </a:ext>
            </a:extLst>
          </p:cNvPr>
          <p:cNvSpPr>
            <a:spLocks noGrp="1"/>
          </p:cNvSpPr>
          <p:nvPr>
            <p:ph idx="1"/>
          </p:nvPr>
        </p:nvSpPr>
        <p:spPr/>
        <p:txBody>
          <a:bodyPr>
            <a:normAutofit fontScale="85000" lnSpcReduction="20000"/>
          </a:bodyPr>
          <a:lstStyle/>
          <a:p>
            <a:r>
              <a:rPr lang="fr-FR" dirty="0"/>
              <a:t>Excel in G7</a:t>
            </a:r>
          </a:p>
          <a:p>
            <a:pPr lvl="1"/>
            <a:r>
              <a:rPr lang="fr-FR" dirty="0"/>
              <a:t>Import data to </a:t>
            </a:r>
            <a:r>
              <a:rPr lang="fr-FR" dirty="0" err="1"/>
              <a:t>BNK</a:t>
            </a:r>
            <a:r>
              <a:rPr lang="fr-FR" dirty="0"/>
              <a:t>, </a:t>
            </a:r>
            <a:r>
              <a:rPr lang="fr-FR" dirty="0" err="1"/>
              <a:t>HBK</a:t>
            </a:r>
            <a:r>
              <a:rPr lang="fr-FR" dirty="0"/>
              <a:t>, VAM (must </a:t>
            </a:r>
            <a:r>
              <a:rPr lang="fr-FR" dirty="0" err="1"/>
              <a:t>be</a:t>
            </a:r>
            <a:r>
              <a:rPr lang="fr-FR" dirty="0"/>
              <a:t> </a:t>
            </a:r>
            <a:r>
              <a:rPr lang="fr-FR" dirty="0" err="1"/>
              <a:t>verified</a:t>
            </a:r>
            <a:r>
              <a:rPr lang="fr-FR" dirty="0"/>
              <a:t>).</a:t>
            </a:r>
          </a:p>
          <a:p>
            <a:pPr lvl="1"/>
            <a:r>
              <a:rPr lang="fr-FR" dirty="0"/>
              <a:t>Export data </a:t>
            </a:r>
            <a:r>
              <a:rPr lang="fr-FR" dirty="0" err="1"/>
              <a:t>from</a:t>
            </a:r>
            <a:r>
              <a:rPr lang="fr-FR" dirty="0"/>
              <a:t> G to Excel</a:t>
            </a:r>
          </a:p>
          <a:p>
            <a:pPr lvl="1"/>
            <a:r>
              <a:rPr lang="fr-FR" dirty="0" err="1"/>
              <a:t>Graphics</a:t>
            </a:r>
            <a:r>
              <a:rPr lang="fr-FR" dirty="0"/>
              <a:t> </a:t>
            </a:r>
          </a:p>
          <a:p>
            <a:pPr lvl="1"/>
            <a:r>
              <a:rPr lang="fr-FR" dirty="0"/>
              <a:t>Formula</a:t>
            </a:r>
          </a:p>
          <a:p>
            <a:r>
              <a:rPr lang="fr-FR" dirty="0" err="1"/>
              <a:t>Other</a:t>
            </a:r>
            <a:r>
              <a:rPr lang="fr-FR" dirty="0"/>
              <a:t> </a:t>
            </a:r>
            <a:r>
              <a:rPr lang="fr-FR" dirty="0" err="1"/>
              <a:t>statements</a:t>
            </a:r>
            <a:endParaRPr lang="fr-FR" dirty="0"/>
          </a:p>
          <a:p>
            <a:pPr lvl="1"/>
            <a:r>
              <a:rPr lang="fr-FR" dirty="0" err="1"/>
              <a:t>Series</a:t>
            </a:r>
            <a:endParaRPr lang="fr-FR" dirty="0"/>
          </a:p>
          <a:p>
            <a:pPr lvl="1"/>
            <a:r>
              <a:rPr lang="fr-FR" dirty="0" err="1"/>
              <a:t>Vectors</a:t>
            </a:r>
            <a:endParaRPr lang="fr-FR" dirty="0"/>
          </a:p>
          <a:p>
            <a:pPr lvl="1"/>
            <a:r>
              <a:rPr lang="fr-FR" dirty="0"/>
              <a:t>Matrices</a:t>
            </a:r>
          </a:p>
          <a:p>
            <a:pPr lvl="1"/>
            <a:endParaRPr lang="fr-FR" dirty="0"/>
          </a:p>
          <a:p>
            <a:r>
              <a:rPr lang="fr-FR" dirty="0"/>
              <a:t>How to </a:t>
            </a:r>
            <a:r>
              <a:rPr lang="fr-FR" dirty="0" err="1"/>
              <a:t>prepare</a:t>
            </a:r>
            <a:r>
              <a:rPr lang="fr-FR" dirty="0"/>
              <a:t> </a:t>
            </a:r>
            <a:r>
              <a:rPr lang="fr-FR" dirty="0" err="1"/>
              <a:t>the</a:t>
            </a:r>
            <a:r>
              <a:rPr lang="fr-FR" dirty="0"/>
              <a:t> file ?</a:t>
            </a:r>
          </a:p>
          <a:p>
            <a:endParaRPr lang="fr-FR" dirty="0"/>
          </a:p>
          <a:p>
            <a:r>
              <a:rPr lang="fr-FR" dirty="0"/>
              <a:t>Can I </a:t>
            </a:r>
            <a:r>
              <a:rPr lang="fr-FR" dirty="0" err="1"/>
              <a:t>treat</a:t>
            </a:r>
            <a:r>
              <a:rPr lang="fr-FR" dirty="0"/>
              <a:t> all </a:t>
            </a:r>
            <a:r>
              <a:rPr lang="fr-FR" dirty="0" err="1"/>
              <a:t>kind</a:t>
            </a:r>
            <a:r>
              <a:rPr lang="fr-FR" dirty="0"/>
              <a:t> of files ?</a:t>
            </a:r>
          </a:p>
          <a:p>
            <a:endParaRPr lang="fr-FR" dirty="0"/>
          </a:p>
          <a:p>
            <a:pPr lvl="1"/>
            <a:endParaRPr lang="fr-FR" dirty="0"/>
          </a:p>
        </p:txBody>
      </p:sp>
    </p:spTree>
    <p:extLst>
      <p:ext uri="{BB962C8B-B14F-4D97-AF65-F5344CB8AC3E}">
        <p14:creationId xmlns:p14="http://schemas.microsoft.com/office/powerpoint/2010/main" val="223102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34BD6-1CD7-4C73-BF50-572488062535}"/>
              </a:ext>
            </a:extLst>
          </p:cNvPr>
          <p:cNvSpPr>
            <a:spLocks noGrp="1"/>
          </p:cNvSpPr>
          <p:nvPr>
            <p:ph type="title"/>
          </p:nvPr>
        </p:nvSpPr>
        <p:spPr/>
        <p:txBody>
          <a:bodyPr/>
          <a:lstStyle/>
          <a:p>
            <a:endParaRPr lang="fr-FR"/>
          </a:p>
        </p:txBody>
      </p:sp>
      <p:pic>
        <p:nvPicPr>
          <p:cNvPr id="13" name="Espace réservé du contenu 12">
            <a:extLst>
              <a:ext uri="{FF2B5EF4-FFF2-40B4-BE49-F238E27FC236}">
                <a16:creationId xmlns:a16="http://schemas.microsoft.com/office/drawing/2014/main" id="{2AD30D9D-D0B4-4E46-9C69-C5445DE4FF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553" y="571463"/>
            <a:ext cx="8585122" cy="6098676"/>
          </a:xfrm>
        </p:spPr>
      </p:pic>
    </p:spTree>
    <p:extLst>
      <p:ext uri="{BB962C8B-B14F-4D97-AF65-F5344CB8AC3E}">
        <p14:creationId xmlns:p14="http://schemas.microsoft.com/office/powerpoint/2010/main" val="7803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95701-C96D-4912-B020-66CDC1557C9B}"/>
              </a:ext>
            </a:extLst>
          </p:cNvPr>
          <p:cNvSpPr>
            <a:spLocks noGrp="1"/>
          </p:cNvSpPr>
          <p:nvPr>
            <p:ph type="title"/>
          </p:nvPr>
        </p:nvSpPr>
        <p:spPr/>
        <p:txBody>
          <a:bodyPr/>
          <a:lstStyle/>
          <a:p>
            <a:r>
              <a:rPr lang="fr-FR" dirty="0"/>
              <a:t>An </a:t>
            </a:r>
            <a:r>
              <a:rPr lang="fr-FR" dirty="0" err="1"/>
              <a:t>other</a:t>
            </a:r>
            <a:r>
              <a:rPr lang="fr-FR" dirty="0"/>
              <a:t> </a:t>
            </a:r>
            <a:r>
              <a:rPr lang="fr-FR" dirty="0" err="1"/>
              <a:t>organization</a:t>
            </a:r>
            <a:r>
              <a:rPr lang="fr-FR" dirty="0"/>
              <a:t> for Data </a:t>
            </a:r>
            <a:r>
              <a:rPr lang="fr-FR" dirty="0" err="1"/>
              <a:t>Preparation</a:t>
            </a:r>
            <a:endParaRPr lang="fr-FR" dirty="0"/>
          </a:p>
        </p:txBody>
      </p:sp>
      <p:pic>
        <p:nvPicPr>
          <p:cNvPr id="5" name="Espace réservé du contenu 4">
            <a:extLst>
              <a:ext uri="{FF2B5EF4-FFF2-40B4-BE49-F238E27FC236}">
                <a16:creationId xmlns:a16="http://schemas.microsoft.com/office/drawing/2014/main" id="{EB8650DF-5FBA-4A69-B947-6D20545F64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873" y="1596048"/>
            <a:ext cx="10780266" cy="5087996"/>
          </a:xfrm>
        </p:spPr>
      </p:pic>
    </p:spTree>
    <p:extLst>
      <p:ext uri="{BB962C8B-B14F-4D97-AF65-F5344CB8AC3E}">
        <p14:creationId xmlns:p14="http://schemas.microsoft.com/office/powerpoint/2010/main" val="4180192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516DC-0D6B-4DFF-82F8-34D9792EE81C}"/>
              </a:ext>
            </a:extLst>
          </p:cNvPr>
          <p:cNvSpPr>
            <a:spLocks noGrp="1"/>
          </p:cNvSpPr>
          <p:nvPr>
            <p:ph type="title"/>
          </p:nvPr>
        </p:nvSpPr>
        <p:spPr/>
        <p:txBody>
          <a:bodyPr/>
          <a:lstStyle/>
          <a:p>
            <a:r>
              <a:rPr lang="fr-FR" dirty="0" err="1"/>
              <a:t>Idbuild</a:t>
            </a:r>
            <a:r>
              <a:rPr lang="fr-FR" dirty="0"/>
              <a:t>  and Interdyme</a:t>
            </a:r>
          </a:p>
        </p:txBody>
      </p:sp>
      <p:sp>
        <p:nvSpPr>
          <p:cNvPr id="3" name="Espace réservé du contenu 2">
            <a:extLst>
              <a:ext uri="{FF2B5EF4-FFF2-40B4-BE49-F238E27FC236}">
                <a16:creationId xmlns:a16="http://schemas.microsoft.com/office/drawing/2014/main" id="{B4029A69-0AE5-4B4E-B7C2-1ADA75391390}"/>
              </a:ext>
            </a:extLst>
          </p:cNvPr>
          <p:cNvSpPr>
            <a:spLocks noGrp="1"/>
          </p:cNvSpPr>
          <p:nvPr>
            <p:ph idx="1"/>
          </p:nvPr>
        </p:nvSpPr>
        <p:spPr/>
        <p:txBody>
          <a:bodyPr/>
          <a:lstStyle/>
          <a:p>
            <a:r>
              <a:rPr lang="fr-FR" dirty="0"/>
              <a:t>Nothing change</a:t>
            </a:r>
          </a:p>
        </p:txBody>
      </p:sp>
    </p:spTree>
    <p:extLst>
      <p:ext uri="{BB962C8B-B14F-4D97-AF65-F5344CB8AC3E}">
        <p14:creationId xmlns:p14="http://schemas.microsoft.com/office/powerpoint/2010/main" val="24204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CB638DB-31B6-47A4-8CDF-09589C82432E}"/>
              </a:ext>
            </a:extLst>
          </p:cNvPr>
          <p:cNvPicPr>
            <a:picLocks noChangeAspect="1"/>
          </p:cNvPicPr>
          <p:nvPr/>
        </p:nvPicPr>
        <p:blipFill>
          <a:blip r:embed="rId2"/>
          <a:stretch>
            <a:fillRect/>
          </a:stretch>
        </p:blipFill>
        <p:spPr>
          <a:xfrm>
            <a:off x="1895819" y="0"/>
            <a:ext cx="8400361" cy="6858000"/>
          </a:xfrm>
          <a:prstGeom prst="rect">
            <a:avLst/>
          </a:prstGeom>
        </p:spPr>
      </p:pic>
    </p:spTree>
    <p:extLst>
      <p:ext uri="{BB962C8B-B14F-4D97-AF65-F5344CB8AC3E}">
        <p14:creationId xmlns:p14="http://schemas.microsoft.com/office/powerpoint/2010/main" val="287702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FDE4F-D551-47F7-812B-04354F14CE6E}"/>
              </a:ext>
            </a:extLst>
          </p:cNvPr>
          <p:cNvSpPr>
            <a:spLocks noGrp="1"/>
          </p:cNvSpPr>
          <p:nvPr>
            <p:ph type="title"/>
          </p:nvPr>
        </p:nvSpPr>
        <p:spPr/>
        <p:txBody>
          <a:bodyPr/>
          <a:lstStyle/>
          <a:p>
            <a:r>
              <a:rPr lang="fr-FR" dirty="0"/>
              <a:t>Run </a:t>
            </a:r>
            <a:r>
              <a:rPr lang="fr-FR" dirty="0" err="1"/>
              <a:t>the</a:t>
            </a:r>
            <a:r>
              <a:rPr lang="fr-FR" dirty="0"/>
              <a:t> model</a:t>
            </a:r>
          </a:p>
        </p:txBody>
      </p:sp>
      <p:sp>
        <p:nvSpPr>
          <p:cNvPr id="3" name="Espace réservé du contenu 2">
            <a:extLst>
              <a:ext uri="{FF2B5EF4-FFF2-40B4-BE49-F238E27FC236}">
                <a16:creationId xmlns:a16="http://schemas.microsoft.com/office/drawing/2014/main" id="{81EDD625-B698-4F8C-9B06-FC1A51F13704}"/>
              </a:ext>
            </a:extLst>
          </p:cNvPr>
          <p:cNvSpPr>
            <a:spLocks noGrp="1"/>
          </p:cNvSpPr>
          <p:nvPr>
            <p:ph idx="1"/>
          </p:nvPr>
        </p:nvSpPr>
        <p:spPr/>
        <p:txBody>
          <a:bodyPr/>
          <a:lstStyle/>
          <a:p>
            <a:r>
              <a:rPr lang="fr-FR" dirty="0"/>
              <a:t> </a:t>
            </a:r>
            <a:r>
              <a:rPr lang="en-US" dirty="0"/>
              <a:t>No change, but an additional task the transformation of the contents of the data files in G format into tables of the </a:t>
            </a:r>
            <a:r>
              <a:rPr lang="en-US" dirty="0" err="1"/>
              <a:t>InforumBase</a:t>
            </a:r>
            <a:r>
              <a:rPr lang="en-US" dirty="0"/>
              <a:t> database.</a:t>
            </a:r>
            <a:endParaRPr lang="fr-FR" dirty="0"/>
          </a:p>
        </p:txBody>
      </p:sp>
    </p:spTree>
    <p:extLst>
      <p:ext uri="{BB962C8B-B14F-4D97-AF65-F5344CB8AC3E}">
        <p14:creationId xmlns:p14="http://schemas.microsoft.com/office/powerpoint/2010/main" val="173271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51CAD-0D9D-4852-9C9F-90CA5107925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24B8516E-6BCA-4619-8BCE-EC75EBF00DBD}"/>
              </a:ext>
            </a:extLst>
          </p:cNvPr>
          <p:cNvPicPr>
            <a:picLocks noGrp="1" noChangeAspect="1"/>
          </p:cNvPicPr>
          <p:nvPr>
            <p:ph idx="1"/>
          </p:nvPr>
        </p:nvPicPr>
        <p:blipFill>
          <a:blip r:embed="rId2"/>
          <a:stretch>
            <a:fillRect/>
          </a:stretch>
        </p:blipFill>
        <p:spPr>
          <a:xfrm>
            <a:off x="1371600" y="481246"/>
            <a:ext cx="8897110" cy="6294133"/>
          </a:xfrm>
        </p:spPr>
      </p:pic>
    </p:spTree>
    <p:extLst>
      <p:ext uri="{BB962C8B-B14F-4D97-AF65-F5344CB8AC3E}">
        <p14:creationId xmlns:p14="http://schemas.microsoft.com/office/powerpoint/2010/main" val="64221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2E3CF-6F21-4D72-8BC5-715799006742}"/>
              </a:ext>
            </a:extLst>
          </p:cNvPr>
          <p:cNvSpPr>
            <a:spLocks noGrp="1"/>
          </p:cNvSpPr>
          <p:nvPr>
            <p:ph type="title"/>
          </p:nvPr>
        </p:nvSpPr>
        <p:spPr/>
        <p:txBody>
          <a:bodyPr/>
          <a:lstStyle/>
          <a:p>
            <a:r>
              <a:rPr lang="fr-FR" dirty="0" err="1"/>
              <a:t>Comparison</a:t>
            </a:r>
            <a:r>
              <a:rPr lang="fr-FR" dirty="0"/>
              <a:t> </a:t>
            </a:r>
          </a:p>
        </p:txBody>
      </p:sp>
      <p:sp>
        <p:nvSpPr>
          <p:cNvPr id="3" name="Espace réservé du texte 2">
            <a:extLst>
              <a:ext uri="{FF2B5EF4-FFF2-40B4-BE49-F238E27FC236}">
                <a16:creationId xmlns:a16="http://schemas.microsoft.com/office/drawing/2014/main" id="{CAA02D9B-BCD2-442E-8F22-08F526F8DC75}"/>
              </a:ext>
            </a:extLst>
          </p:cNvPr>
          <p:cNvSpPr>
            <a:spLocks noGrp="1"/>
          </p:cNvSpPr>
          <p:nvPr>
            <p:ph type="body" idx="1"/>
          </p:nvPr>
        </p:nvSpPr>
        <p:spPr/>
        <p:txBody>
          <a:bodyPr/>
          <a:lstStyle/>
          <a:p>
            <a:r>
              <a:rPr lang="fr-FR" dirty="0" err="1"/>
              <a:t>Actual</a:t>
            </a:r>
            <a:r>
              <a:rPr lang="fr-FR" dirty="0"/>
              <a:t> </a:t>
            </a:r>
            <a:r>
              <a:rPr lang="fr-FR" dirty="0" err="1"/>
              <a:t>Organization</a:t>
            </a:r>
            <a:endParaRPr lang="fr-FR" dirty="0"/>
          </a:p>
          <a:p>
            <a:endParaRPr lang="fr-FR" dirty="0"/>
          </a:p>
        </p:txBody>
      </p:sp>
      <p:sp>
        <p:nvSpPr>
          <p:cNvPr id="5" name="Espace réservé du texte 4">
            <a:extLst>
              <a:ext uri="{FF2B5EF4-FFF2-40B4-BE49-F238E27FC236}">
                <a16:creationId xmlns:a16="http://schemas.microsoft.com/office/drawing/2014/main" id="{73CAB57C-3692-4AEF-99D0-A68FB2836E72}"/>
              </a:ext>
            </a:extLst>
          </p:cNvPr>
          <p:cNvSpPr>
            <a:spLocks noGrp="1"/>
          </p:cNvSpPr>
          <p:nvPr>
            <p:ph type="body" sz="quarter" idx="3"/>
          </p:nvPr>
        </p:nvSpPr>
        <p:spPr/>
        <p:txBody>
          <a:bodyPr/>
          <a:lstStyle/>
          <a:p>
            <a:r>
              <a:rPr lang="fr-FR" dirty="0"/>
              <a:t>Possible </a:t>
            </a:r>
            <a:r>
              <a:rPr lang="fr-FR" dirty="0" err="1"/>
              <a:t>organization</a:t>
            </a:r>
            <a:r>
              <a:rPr lang="fr-FR" dirty="0"/>
              <a:t> </a:t>
            </a:r>
            <a:r>
              <a:rPr lang="fr-FR" dirty="0" err="1"/>
              <a:t>with</a:t>
            </a:r>
            <a:r>
              <a:rPr lang="fr-FR" dirty="0"/>
              <a:t> </a:t>
            </a:r>
            <a:r>
              <a:rPr lang="fr-FR" dirty="0" err="1"/>
              <a:t>DataBase</a:t>
            </a:r>
            <a:endParaRPr lang="fr-FR" dirty="0"/>
          </a:p>
        </p:txBody>
      </p:sp>
      <p:pic>
        <p:nvPicPr>
          <p:cNvPr id="8" name="Espace réservé du contenu 7">
            <a:extLst>
              <a:ext uri="{FF2B5EF4-FFF2-40B4-BE49-F238E27FC236}">
                <a16:creationId xmlns:a16="http://schemas.microsoft.com/office/drawing/2014/main" id="{028FCFFE-9408-46F9-8323-B4F3789CF6DB}"/>
              </a:ext>
            </a:extLst>
          </p:cNvPr>
          <p:cNvPicPr>
            <a:picLocks noGrp="1" noChangeAspect="1"/>
          </p:cNvPicPr>
          <p:nvPr>
            <p:ph sz="quarter" idx="4"/>
          </p:nvPr>
        </p:nvPicPr>
        <p:blipFill>
          <a:blip r:embed="rId2"/>
          <a:stretch>
            <a:fillRect/>
          </a:stretch>
        </p:blipFill>
        <p:spPr>
          <a:xfrm>
            <a:off x="6172200" y="2513983"/>
            <a:ext cx="5183188" cy="3666772"/>
          </a:xfrm>
        </p:spPr>
      </p:pic>
      <p:pic>
        <p:nvPicPr>
          <p:cNvPr id="14" name="Espace réservé du contenu 13">
            <a:extLst>
              <a:ext uri="{FF2B5EF4-FFF2-40B4-BE49-F238E27FC236}">
                <a16:creationId xmlns:a16="http://schemas.microsoft.com/office/drawing/2014/main" id="{B4CDE234-1898-4672-9C03-428EAA29CA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524206"/>
            <a:ext cx="5157787" cy="3646326"/>
          </a:xfrm>
        </p:spPr>
      </p:pic>
    </p:spTree>
    <p:extLst>
      <p:ext uri="{BB962C8B-B14F-4D97-AF65-F5344CB8AC3E}">
        <p14:creationId xmlns:p14="http://schemas.microsoft.com/office/powerpoint/2010/main" val="366174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611094-2DAA-48E6-8CD3-D24B6DD91836}"/>
              </a:ext>
            </a:extLst>
          </p:cNvPr>
          <p:cNvSpPr>
            <a:spLocks noGrp="1"/>
          </p:cNvSpPr>
          <p:nvPr>
            <p:ph type="title"/>
          </p:nvPr>
        </p:nvSpPr>
        <p:spPr/>
        <p:txBody>
          <a:bodyPr/>
          <a:lstStyle/>
          <a:p>
            <a:r>
              <a:rPr lang="fr-FR" dirty="0"/>
              <a:t>Introduction (</a:t>
            </a:r>
            <a:r>
              <a:rPr lang="fr-FR" dirty="0" err="1"/>
              <a:t>continued</a:t>
            </a:r>
            <a:r>
              <a:rPr lang="fr-FR" dirty="0"/>
              <a:t>)</a:t>
            </a:r>
          </a:p>
        </p:txBody>
      </p:sp>
      <p:sp>
        <p:nvSpPr>
          <p:cNvPr id="3" name="Espace réservé du contenu 2">
            <a:extLst>
              <a:ext uri="{FF2B5EF4-FFF2-40B4-BE49-F238E27FC236}">
                <a16:creationId xmlns:a16="http://schemas.microsoft.com/office/drawing/2014/main" id="{59C4609D-0F8D-400D-B71F-C19E09B7DF35}"/>
              </a:ext>
            </a:extLst>
          </p:cNvPr>
          <p:cNvSpPr>
            <a:spLocks noGrp="1"/>
          </p:cNvSpPr>
          <p:nvPr>
            <p:ph idx="1"/>
          </p:nvPr>
        </p:nvSpPr>
        <p:spPr/>
        <p:txBody>
          <a:bodyPr>
            <a:normAutofit fontScale="92500"/>
          </a:bodyPr>
          <a:lstStyle/>
          <a:p>
            <a:r>
              <a:rPr lang="en-US" dirty="0"/>
              <a:t>Building, validating, and using a model involves organizing all of the processes needed to do all of that work.</a:t>
            </a:r>
          </a:p>
          <a:p>
            <a:r>
              <a:rPr lang="en-US" dirty="0"/>
              <a:t>Do we need to grow our toolbox? If the answer is yes, what do we need to consider in order to make this wish come true?</a:t>
            </a:r>
          </a:p>
          <a:p>
            <a:r>
              <a:rPr lang="en-US" dirty="0"/>
              <a:t>Among all the processes, a large part will have to be repeated at different times.</a:t>
            </a:r>
          </a:p>
          <a:p>
            <a:r>
              <a:rPr lang="en-US" dirty="0"/>
              <a:t>Can we automate them? Or rather, can we automate them even more?</a:t>
            </a:r>
          </a:p>
          <a:p>
            <a:r>
              <a:rPr lang="en-US" dirty="0"/>
              <a:t>We have many questions on how to do this part of the modeler's job.</a:t>
            </a:r>
          </a:p>
          <a:p>
            <a:r>
              <a:rPr lang="en-US"/>
              <a:t>Let us try to give some clues.</a:t>
            </a:r>
            <a:endParaRPr lang="fr-FR" dirty="0"/>
          </a:p>
        </p:txBody>
      </p:sp>
    </p:spTree>
    <p:extLst>
      <p:ext uri="{BB962C8B-B14F-4D97-AF65-F5344CB8AC3E}">
        <p14:creationId xmlns:p14="http://schemas.microsoft.com/office/powerpoint/2010/main" val="93999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FBC9D-F6DE-4A3E-A356-FFE91A6881DC}"/>
              </a:ext>
            </a:extLst>
          </p:cNvPr>
          <p:cNvSpPr>
            <a:spLocks noGrp="1"/>
          </p:cNvSpPr>
          <p:nvPr>
            <p:ph type="title"/>
          </p:nvPr>
        </p:nvSpPr>
        <p:spPr/>
        <p:txBody>
          <a:bodyPr>
            <a:normAutofit/>
          </a:bodyPr>
          <a:lstStyle/>
          <a:p>
            <a:pPr marR="0" algn="l" rtl="0"/>
            <a:r>
              <a:rPr lang="en-US" b="0" i="0" u="none" strike="noStrike" baseline="0" dirty="0">
                <a:solidFill>
                  <a:srgbClr val="000000"/>
                </a:solidFill>
              </a:rPr>
              <a:t>What can be changed or used with additional tools ? </a:t>
            </a:r>
          </a:p>
        </p:txBody>
      </p:sp>
      <p:sp>
        <p:nvSpPr>
          <p:cNvPr id="3" name="Espace réservé du contenu 2">
            <a:extLst>
              <a:ext uri="{FF2B5EF4-FFF2-40B4-BE49-F238E27FC236}">
                <a16:creationId xmlns:a16="http://schemas.microsoft.com/office/drawing/2014/main" id="{CBEA1F2E-34E1-4332-9465-FAA38D84BE8B}"/>
              </a:ext>
            </a:extLst>
          </p:cNvPr>
          <p:cNvSpPr>
            <a:spLocks noGrp="1"/>
          </p:cNvSpPr>
          <p:nvPr>
            <p:ph idx="1"/>
          </p:nvPr>
        </p:nvSpPr>
        <p:spPr/>
        <p:txBody>
          <a:bodyPr/>
          <a:lstStyle/>
          <a:p>
            <a:r>
              <a:rPr lang="fr-FR" dirty="0"/>
              <a:t>Our data  </a:t>
            </a:r>
            <a:r>
              <a:rPr lang="fr-FR" dirty="0" err="1"/>
              <a:t>could</a:t>
            </a:r>
            <a:r>
              <a:rPr lang="fr-FR" dirty="0"/>
              <a:t> </a:t>
            </a:r>
            <a:r>
              <a:rPr lang="fr-FR" dirty="0" err="1"/>
              <a:t>be</a:t>
            </a:r>
            <a:r>
              <a:rPr lang="fr-FR" dirty="0"/>
              <a:t> </a:t>
            </a:r>
            <a:r>
              <a:rPr lang="fr-FR" dirty="0" err="1"/>
              <a:t>used</a:t>
            </a:r>
            <a:r>
              <a:rPr lang="fr-FR" dirty="0"/>
              <a:t> </a:t>
            </a:r>
            <a:r>
              <a:rPr lang="fr-FR" dirty="0" err="1"/>
              <a:t>with</a:t>
            </a:r>
            <a:r>
              <a:rPr lang="fr-FR" dirty="0"/>
              <a:t> a lot of softwares of </a:t>
            </a:r>
            <a:r>
              <a:rPr lang="fr-FR" dirty="0" err="1"/>
              <a:t>any</a:t>
            </a:r>
            <a:r>
              <a:rPr lang="fr-FR" dirty="0"/>
              <a:t> </a:t>
            </a:r>
            <a:r>
              <a:rPr lang="fr-FR" dirty="0" err="1"/>
              <a:t>kind</a:t>
            </a:r>
            <a:r>
              <a:rPr lang="fr-FR" dirty="0"/>
              <a:t>.</a:t>
            </a:r>
          </a:p>
          <a:p>
            <a:r>
              <a:rPr lang="fr-FR" dirty="0"/>
              <a:t>Only one </a:t>
            </a:r>
            <a:r>
              <a:rPr lang="fr-FR" dirty="0" err="1"/>
              <a:t>database</a:t>
            </a:r>
            <a:r>
              <a:rPr lang="fr-FR" dirty="0"/>
              <a:t> is </a:t>
            </a:r>
            <a:r>
              <a:rPr lang="fr-FR" dirty="0" err="1"/>
              <a:t>sufficient</a:t>
            </a:r>
            <a:r>
              <a:rPr lang="fr-FR" dirty="0"/>
              <a:t> for all </a:t>
            </a:r>
            <a:r>
              <a:rPr lang="fr-FR" dirty="0" err="1"/>
              <a:t>our</a:t>
            </a:r>
            <a:r>
              <a:rPr lang="fr-FR" dirty="0"/>
              <a:t> </a:t>
            </a:r>
            <a:r>
              <a:rPr lang="fr-FR" dirty="0" err="1"/>
              <a:t>works</a:t>
            </a:r>
            <a:r>
              <a:rPr lang="fr-FR" dirty="0"/>
              <a:t>.</a:t>
            </a:r>
          </a:p>
          <a:p>
            <a:r>
              <a:rPr lang="fr-FR" dirty="0" err="1"/>
              <a:t>Simplify</a:t>
            </a:r>
            <a:r>
              <a:rPr lang="fr-FR" dirty="0"/>
              <a:t> </a:t>
            </a:r>
            <a:r>
              <a:rPr lang="fr-FR" dirty="0" err="1"/>
              <a:t>the</a:t>
            </a:r>
            <a:r>
              <a:rPr lang="fr-FR" dirty="0"/>
              <a:t> management of G </a:t>
            </a:r>
            <a:r>
              <a:rPr lang="fr-FR" dirty="0" err="1"/>
              <a:t>bank</a:t>
            </a:r>
            <a:r>
              <a:rPr lang="fr-FR" dirty="0"/>
              <a:t> data files</a:t>
            </a:r>
          </a:p>
          <a:p>
            <a:r>
              <a:rPr lang="fr-FR" dirty="0"/>
              <a:t>We have to </a:t>
            </a:r>
            <a:r>
              <a:rPr lang="fr-FR" dirty="0" err="1"/>
              <a:t>used</a:t>
            </a:r>
            <a:r>
              <a:rPr lang="fr-FR" dirty="0"/>
              <a:t> </a:t>
            </a:r>
            <a:r>
              <a:rPr lang="fr-FR" dirty="0" err="1"/>
              <a:t>the</a:t>
            </a:r>
            <a:r>
              <a:rPr lang="fr-FR" dirty="0"/>
              <a:t> </a:t>
            </a:r>
            <a:r>
              <a:rPr lang="fr-FR" dirty="0" err="1"/>
              <a:t>GBankToDB</a:t>
            </a:r>
            <a:r>
              <a:rPr lang="fr-FR" dirty="0"/>
              <a:t> </a:t>
            </a:r>
            <a:r>
              <a:rPr lang="fr-FR" dirty="0" err="1"/>
              <a:t>app</a:t>
            </a:r>
            <a:r>
              <a:rPr lang="fr-FR" dirty="0"/>
              <a:t>, </a:t>
            </a:r>
            <a:r>
              <a:rPr lang="fr-FR" dirty="0" err="1"/>
              <a:t>everytime</a:t>
            </a:r>
            <a:r>
              <a:rPr lang="fr-FR" dirty="0"/>
              <a:t> </a:t>
            </a:r>
            <a:r>
              <a:rPr lang="fr-FR" dirty="0" err="1"/>
              <a:t>we</a:t>
            </a:r>
            <a:r>
              <a:rPr lang="fr-FR" dirty="0"/>
              <a:t> have </a:t>
            </a:r>
            <a:r>
              <a:rPr lang="fr-FR" dirty="0" err="1"/>
              <a:t>finsihed</a:t>
            </a:r>
            <a:r>
              <a:rPr lang="fr-FR" dirty="0"/>
              <a:t> a </a:t>
            </a:r>
            <a:r>
              <a:rPr lang="fr-FR" dirty="0" err="1"/>
              <a:t>forecast</a:t>
            </a:r>
            <a:r>
              <a:rPr lang="fr-FR" dirty="0"/>
              <a:t> or a simulation. </a:t>
            </a:r>
          </a:p>
        </p:txBody>
      </p:sp>
    </p:spTree>
    <p:extLst>
      <p:ext uri="{BB962C8B-B14F-4D97-AF65-F5344CB8AC3E}">
        <p14:creationId xmlns:p14="http://schemas.microsoft.com/office/powerpoint/2010/main" val="47130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B1580-88D1-4EBF-9C35-498F3FB11339}"/>
              </a:ext>
            </a:extLst>
          </p:cNvPr>
          <p:cNvSpPr>
            <a:spLocks noGrp="1"/>
          </p:cNvSpPr>
          <p:nvPr>
            <p:ph type="title"/>
          </p:nvPr>
        </p:nvSpPr>
        <p:spPr/>
        <p:txBody>
          <a:bodyPr/>
          <a:lstStyle/>
          <a:p>
            <a:r>
              <a:rPr lang="fr-FR" dirty="0"/>
              <a:t>Automation of </a:t>
            </a:r>
            <a:r>
              <a:rPr lang="fr-FR" dirty="0" err="1"/>
              <a:t>dashboards</a:t>
            </a:r>
            <a:r>
              <a:rPr lang="fr-FR" dirty="0"/>
              <a:t> </a:t>
            </a:r>
            <a:r>
              <a:rPr lang="fr-FR" dirty="0" err="1"/>
              <a:t>and</a:t>
            </a:r>
            <a:r>
              <a:rPr lang="fr-FR" dirty="0"/>
              <a:t> reportings </a:t>
            </a:r>
          </a:p>
        </p:txBody>
      </p:sp>
      <p:sp>
        <p:nvSpPr>
          <p:cNvPr id="3" name="Espace réservé du contenu 2">
            <a:extLst>
              <a:ext uri="{FF2B5EF4-FFF2-40B4-BE49-F238E27FC236}">
                <a16:creationId xmlns:a16="http://schemas.microsoft.com/office/drawing/2014/main" id="{EBCD6218-D331-4274-BA93-94652B7C9702}"/>
              </a:ext>
            </a:extLst>
          </p:cNvPr>
          <p:cNvSpPr>
            <a:spLocks noGrp="1"/>
          </p:cNvSpPr>
          <p:nvPr>
            <p:ph idx="1"/>
          </p:nvPr>
        </p:nvSpPr>
        <p:spPr/>
        <p:txBody>
          <a:bodyPr/>
          <a:lstStyle/>
          <a:p>
            <a:r>
              <a:rPr lang="en-US" dirty="0"/>
              <a:t>Tools like </a:t>
            </a:r>
            <a:r>
              <a:rPr lang="en-US" dirty="0" err="1"/>
              <a:t>PowerBi</a:t>
            </a:r>
            <a:r>
              <a:rPr lang="en-US" dirty="0"/>
              <a:t> or Tableau can be automated either using in-house tools like “Dax” for Power Bi and Power Query or do it using Python for example.</a:t>
            </a:r>
          </a:p>
          <a:p>
            <a:r>
              <a:rPr lang="en-US" dirty="0"/>
              <a:t>It also possible to run our own application under PowerShell or </a:t>
            </a:r>
            <a:r>
              <a:rPr lang="en-US" dirty="0" err="1"/>
              <a:t>cmd</a:t>
            </a:r>
            <a:r>
              <a:rPr lang="en-US" dirty="0"/>
              <a:t> to obtain a </a:t>
            </a:r>
            <a:r>
              <a:rPr lang="en-US" dirty="0" err="1"/>
              <a:t>Mardown</a:t>
            </a:r>
            <a:r>
              <a:rPr lang="en-US" dirty="0"/>
              <a:t> file which could transform in pdf file, html file or a docx file.</a:t>
            </a:r>
          </a:p>
          <a:p>
            <a:endParaRPr lang="fr-FR" dirty="0"/>
          </a:p>
        </p:txBody>
      </p:sp>
    </p:spTree>
    <p:extLst>
      <p:ext uri="{BB962C8B-B14F-4D97-AF65-F5344CB8AC3E}">
        <p14:creationId xmlns:p14="http://schemas.microsoft.com/office/powerpoint/2010/main" val="1754084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466F8-167F-4D86-8B04-EA36CD45ED11}"/>
              </a:ext>
            </a:extLst>
          </p:cNvPr>
          <p:cNvSpPr>
            <a:spLocks noGrp="1"/>
          </p:cNvSpPr>
          <p:nvPr>
            <p:ph type="title"/>
          </p:nvPr>
        </p:nvSpPr>
        <p:spPr/>
        <p:txBody>
          <a:bodyPr/>
          <a:lstStyle/>
          <a:p>
            <a:r>
              <a:rPr lang="fr-FR" dirty="0"/>
              <a:t>Automation and NoCode or Low code</a:t>
            </a:r>
          </a:p>
        </p:txBody>
      </p:sp>
      <p:sp>
        <p:nvSpPr>
          <p:cNvPr id="3" name="Espace réservé du contenu 2">
            <a:extLst>
              <a:ext uri="{FF2B5EF4-FFF2-40B4-BE49-F238E27FC236}">
                <a16:creationId xmlns:a16="http://schemas.microsoft.com/office/drawing/2014/main" id="{FBAB1D48-9A04-4071-9B90-4061CAFF9DD8}"/>
              </a:ext>
            </a:extLst>
          </p:cNvPr>
          <p:cNvSpPr>
            <a:spLocks noGrp="1"/>
          </p:cNvSpPr>
          <p:nvPr>
            <p:ph idx="1"/>
          </p:nvPr>
        </p:nvSpPr>
        <p:spPr/>
        <p:txBody>
          <a:bodyPr/>
          <a:lstStyle/>
          <a:p>
            <a:r>
              <a:rPr lang="fr-FR" dirty="0"/>
              <a:t>Automation</a:t>
            </a:r>
          </a:p>
          <a:p>
            <a:pPr lvl="1"/>
            <a:r>
              <a:rPr lang="fr-FR" dirty="0" err="1"/>
              <a:t>Task</a:t>
            </a:r>
            <a:r>
              <a:rPr lang="fr-FR" dirty="0"/>
              <a:t> </a:t>
            </a:r>
            <a:r>
              <a:rPr lang="fr-FR" dirty="0" err="1"/>
              <a:t>Scheduler</a:t>
            </a:r>
            <a:endParaRPr lang="fr-FR" dirty="0"/>
          </a:p>
          <a:p>
            <a:pPr lvl="1"/>
            <a:r>
              <a:rPr lang="fr-FR" dirty="0"/>
              <a:t>BPM (Business Process Manager) </a:t>
            </a:r>
          </a:p>
          <a:p>
            <a:pPr lvl="1"/>
            <a:endParaRPr lang="fr-FR" dirty="0"/>
          </a:p>
          <a:p>
            <a:pPr lvl="1"/>
            <a:endParaRPr lang="fr-FR" dirty="0"/>
          </a:p>
          <a:p>
            <a:pPr lvl="1"/>
            <a:endParaRPr lang="fr-FR" dirty="0"/>
          </a:p>
          <a:p>
            <a:r>
              <a:rPr lang="fr-FR" dirty="0"/>
              <a:t>No Code or Low Code</a:t>
            </a:r>
          </a:p>
        </p:txBody>
      </p:sp>
    </p:spTree>
    <p:extLst>
      <p:ext uri="{BB962C8B-B14F-4D97-AF65-F5344CB8AC3E}">
        <p14:creationId xmlns:p14="http://schemas.microsoft.com/office/powerpoint/2010/main" val="76647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F5EB2-FC96-4B5B-BAF9-066444C588A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94AF307-9D1A-42FC-9F62-1DD5D8BED040}"/>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B930DE29-181D-4052-81C9-444DDF873977}"/>
              </a:ext>
            </a:extLst>
          </p:cNvPr>
          <p:cNvPicPr>
            <a:picLocks noChangeAspect="1"/>
          </p:cNvPicPr>
          <p:nvPr/>
        </p:nvPicPr>
        <p:blipFill>
          <a:blip r:embed="rId2"/>
          <a:stretch>
            <a:fillRect/>
          </a:stretch>
        </p:blipFill>
        <p:spPr>
          <a:xfrm>
            <a:off x="802105" y="0"/>
            <a:ext cx="10587790" cy="6858000"/>
          </a:xfrm>
          <a:prstGeom prst="rect">
            <a:avLst/>
          </a:prstGeom>
        </p:spPr>
      </p:pic>
      <p:sp>
        <p:nvSpPr>
          <p:cNvPr id="6" name="ZoneTexte 5">
            <a:extLst>
              <a:ext uri="{FF2B5EF4-FFF2-40B4-BE49-F238E27FC236}">
                <a16:creationId xmlns:a16="http://schemas.microsoft.com/office/drawing/2014/main" id="{459C64DB-B16D-4F94-8A8E-A0A1E7736005}"/>
              </a:ext>
            </a:extLst>
          </p:cNvPr>
          <p:cNvSpPr txBox="1"/>
          <p:nvPr/>
        </p:nvSpPr>
        <p:spPr>
          <a:xfrm>
            <a:off x="299258" y="5370022"/>
            <a:ext cx="2892829" cy="830997"/>
          </a:xfrm>
          <a:prstGeom prst="rect">
            <a:avLst/>
          </a:prstGeom>
          <a:noFill/>
        </p:spPr>
        <p:txBody>
          <a:bodyPr wrap="square" rtlCol="0">
            <a:spAutoFit/>
          </a:bodyPr>
          <a:lstStyle/>
          <a:p>
            <a:r>
              <a:rPr lang="fr-FR" sz="4800" dirty="0" err="1"/>
              <a:t>Synthesis</a:t>
            </a:r>
            <a:endParaRPr lang="fr-FR" sz="4800" dirty="0"/>
          </a:p>
        </p:txBody>
      </p:sp>
    </p:spTree>
    <p:extLst>
      <p:ext uri="{BB962C8B-B14F-4D97-AF65-F5344CB8AC3E}">
        <p14:creationId xmlns:p14="http://schemas.microsoft.com/office/powerpoint/2010/main" val="53891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7254C-FD12-45D4-9143-C46EBE9C72CB}"/>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3DF7BBDA-F120-4077-BC83-5731CAEC02B8}"/>
              </a:ext>
            </a:extLst>
          </p:cNvPr>
          <p:cNvSpPr>
            <a:spLocks noGrp="1"/>
          </p:cNvSpPr>
          <p:nvPr>
            <p:ph idx="1"/>
          </p:nvPr>
        </p:nvSpPr>
        <p:spPr/>
        <p:txBody>
          <a:bodyPr>
            <a:normAutofit fontScale="92500" lnSpcReduction="20000"/>
          </a:bodyPr>
          <a:lstStyle/>
          <a:p>
            <a:r>
              <a:rPr lang="en-US" dirty="0"/>
              <a:t>What we have presented to you is more of a project than a reality, although parts of this project were carried out as a feasibility study.</a:t>
            </a:r>
          </a:p>
          <a:p>
            <a:r>
              <a:rPr lang="en-US" dirty="0"/>
              <a:t>The idea behind all of this is to see in which work environment we want to evolve.</a:t>
            </a:r>
          </a:p>
          <a:p>
            <a:r>
              <a:rPr lang="en-US" dirty="0"/>
              <a:t>We all already have our own working environment. Do we want to change it, improve the one that is ours today?</a:t>
            </a:r>
          </a:p>
          <a:p>
            <a:r>
              <a:rPr lang="en-US" dirty="0"/>
              <a:t>There is no obligation to change.</a:t>
            </a:r>
          </a:p>
          <a:p>
            <a:r>
              <a:rPr lang="en-US" dirty="0"/>
              <a:t>To do so means forcing ourselves to learn new tools, to change our habits.</a:t>
            </a:r>
          </a:p>
          <a:p>
            <a:r>
              <a:rPr lang="en-US" dirty="0"/>
              <a:t>I believe despite heavy constraints that it should be done simply to have time after setting up to have appreciable time savings to do other than the computer can not do.</a:t>
            </a:r>
            <a:endParaRPr lang="fr-FR" dirty="0"/>
          </a:p>
        </p:txBody>
      </p:sp>
    </p:spTree>
    <p:extLst>
      <p:ext uri="{BB962C8B-B14F-4D97-AF65-F5344CB8AC3E}">
        <p14:creationId xmlns:p14="http://schemas.microsoft.com/office/powerpoint/2010/main" val="1277822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AA7DA-5FED-4024-9BE4-45FE0AD6BA6D}"/>
              </a:ext>
            </a:extLst>
          </p:cNvPr>
          <p:cNvSpPr>
            <a:spLocks noGrp="1"/>
          </p:cNvSpPr>
          <p:nvPr>
            <p:ph type="title"/>
          </p:nvPr>
        </p:nvSpPr>
        <p:spPr/>
        <p:txBody>
          <a:bodyPr/>
          <a:lstStyle/>
          <a:p>
            <a:r>
              <a:rPr lang="en-US" dirty="0"/>
              <a:t>Thank you for your attention</a:t>
            </a:r>
            <a:endParaRPr lang="fr-FR" dirty="0"/>
          </a:p>
        </p:txBody>
      </p:sp>
      <p:sp>
        <p:nvSpPr>
          <p:cNvPr id="3" name="Espace réservé du texte 2">
            <a:extLst>
              <a:ext uri="{FF2B5EF4-FFF2-40B4-BE49-F238E27FC236}">
                <a16:creationId xmlns:a16="http://schemas.microsoft.com/office/drawing/2014/main" id="{F4F3C73A-6B0E-4394-AD6C-5D0E654318C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51842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96589-5B71-42FD-B51C-3548D0FF13DD}"/>
              </a:ext>
            </a:extLst>
          </p:cNvPr>
          <p:cNvSpPr>
            <a:spLocks noGrp="1"/>
          </p:cNvSpPr>
          <p:nvPr>
            <p:ph type="title"/>
          </p:nvPr>
        </p:nvSpPr>
        <p:spPr/>
        <p:txBody>
          <a:bodyPr>
            <a:normAutofit/>
          </a:bodyPr>
          <a:lstStyle/>
          <a:p>
            <a:pPr marR="0" rtl="0"/>
            <a:r>
              <a:rPr lang="fr-FR" dirty="0"/>
              <a:t>Be </a:t>
            </a:r>
            <a:r>
              <a:rPr lang="fr-FR" dirty="0" err="1"/>
              <a:t>informed</a:t>
            </a:r>
            <a:r>
              <a:rPr lang="fr-FR" dirty="0"/>
              <a:t> about new IT </a:t>
            </a:r>
            <a:r>
              <a:rPr lang="fr-FR" dirty="0" err="1"/>
              <a:t>developments</a:t>
            </a:r>
            <a:r>
              <a:rPr lang="fr-FR" dirty="0"/>
              <a:t> </a:t>
            </a:r>
            <a:r>
              <a:rPr lang="fr-FR" dirty="0" err="1"/>
              <a:t>and</a:t>
            </a:r>
            <a:r>
              <a:rPr lang="fr-FR" dirty="0"/>
              <a:t> </a:t>
            </a:r>
            <a:r>
              <a:rPr lang="fr-FR" dirty="0" err="1"/>
              <a:t>spend</a:t>
            </a:r>
            <a:r>
              <a:rPr lang="fr-FR" dirty="0"/>
              <a:t> time to test </a:t>
            </a:r>
            <a:r>
              <a:rPr lang="fr-FR" dirty="0" err="1"/>
              <a:t>them</a:t>
            </a:r>
            <a:endParaRPr lang="fr-FR" dirty="0"/>
          </a:p>
        </p:txBody>
      </p:sp>
      <p:sp>
        <p:nvSpPr>
          <p:cNvPr id="3" name="Espace réservé du contenu 2">
            <a:extLst>
              <a:ext uri="{FF2B5EF4-FFF2-40B4-BE49-F238E27FC236}">
                <a16:creationId xmlns:a16="http://schemas.microsoft.com/office/drawing/2014/main" id="{7B372824-0610-47AE-9E3C-EF8E52ECFCA6}"/>
              </a:ext>
            </a:extLst>
          </p:cNvPr>
          <p:cNvSpPr>
            <a:spLocks noGrp="1"/>
          </p:cNvSpPr>
          <p:nvPr>
            <p:ph idx="1"/>
          </p:nvPr>
        </p:nvSpPr>
        <p:spPr/>
        <p:txBody>
          <a:bodyPr>
            <a:normAutofit lnSpcReduction="10000"/>
          </a:bodyPr>
          <a:lstStyle/>
          <a:p>
            <a:r>
              <a:rPr lang="en-US" dirty="0"/>
              <a:t>Much of my professional life has been devoted to teaching programming and setting up information systems.</a:t>
            </a:r>
          </a:p>
          <a:p>
            <a:r>
              <a:rPr lang="en-US" dirty="0"/>
              <a:t>I therefore had to do what is called technology watch and build examples, cases with students.</a:t>
            </a:r>
          </a:p>
          <a:p>
            <a:r>
              <a:rPr lang="en-US" dirty="0"/>
              <a:t>Over time, I understood what was useful and what was not.</a:t>
            </a:r>
          </a:p>
          <a:p>
            <a:r>
              <a:rPr lang="en-US" dirty="0"/>
              <a:t>I had the modeling issues in all of these components constantly on my mind.</a:t>
            </a:r>
          </a:p>
          <a:p>
            <a:r>
              <a:rPr lang="en-US" dirty="0"/>
              <a:t>How to improve the processes that we have to manage when building, validating and using more or less important models.</a:t>
            </a:r>
          </a:p>
          <a:p>
            <a:r>
              <a:rPr lang="en-US" dirty="0"/>
              <a:t>This presentation aims to show you what it is possible to do today</a:t>
            </a:r>
            <a:endParaRPr lang="fr-FR" dirty="0"/>
          </a:p>
        </p:txBody>
      </p:sp>
    </p:spTree>
    <p:extLst>
      <p:ext uri="{BB962C8B-B14F-4D97-AF65-F5344CB8AC3E}">
        <p14:creationId xmlns:p14="http://schemas.microsoft.com/office/powerpoint/2010/main" val="376707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84C47-A9AD-426A-8F22-2B78FC14A83B}"/>
              </a:ext>
            </a:extLst>
          </p:cNvPr>
          <p:cNvSpPr>
            <a:spLocks noGrp="1"/>
          </p:cNvSpPr>
          <p:nvPr>
            <p:ph type="title"/>
          </p:nvPr>
        </p:nvSpPr>
        <p:spPr/>
        <p:txBody>
          <a:bodyPr/>
          <a:lstStyle/>
          <a:p>
            <a:r>
              <a:rPr lang="fr-FR" dirty="0"/>
              <a:t>What has </a:t>
            </a:r>
            <a:r>
              <a:rPr lang="fr-FR" dirty="0" err="1"/>
              <a:t>happened</a:t>
            </a:r>
            <a:r>
              <a:rPr lang="fr-FR" dirty="0"/>
              <a:t> </a:t>
            </a:r>
            <a:r>
              <a:rPr lang="fr-FR" dirty="0" err="1"/>
              <a:t>during</a:t>
            </a:r>
            <a:r>
              <a:rPr lang="fr-FR" dirty="0"/>
              <a:t> all </a:t>
            </a:r>
            <a:r>
              <a:rPr lang="fr-FR" dirty="0" err="1"/>
              <a:t>these</a:t>
            </a:r>
            <a:r>
              <a:rPr lang="fr-FR" dirty="0"/>
              <a:t> </a:t>
            </a:r>
            <a:r>
              <a:rPr lang="fr-FR" dirty="0" err="1"/>
              <a:t>years</a:t>
            </a:r>
            <a:r>
              <a:rPr lang="fr-FR" dirty="0"/>
              <a:t> ?</a:t>
            </a:r>
          </a:p>
        </p:txBody>
      </p:sp>
      <p:sp>
        <p:nvSpPr>
          <p:cNvPr id="3" name="Espace réservé du texte 2">
            <a:extLst>
              <a:ext uri="{FF2B5EF4-FFF2-40B4-BE49-F238E27FC236}">
                <a16:creationId xmlns:a16="http://schemas.microsoft.com/office/drawing/2014/main" id="{05D243DA-981A-4232-8E13-76EE6C7359F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22711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8F3DEA9-084A-4BEB-8FB0-590FC38EC458}"/>
              </a:ext>
            </a:extLst>
          </p:cNvPr>
          <p:cNvPicPr>
            <a:picLocks noChangeAspect="1"/>
          </p:cNvPicPr>
          <p:nvPr/>
        </p:nvPicPr>
        <p:blipFill>
          <a:blip r:embed="rId2"/>
          <a:stretch>
            <a:fillRect/>
          </a:stretch>
        </p:blipFill>
        <p:spPr>
          <a:xfrm>
            <a:off x="608403" y="0"/>
            <a:ext cx="10975194" cy="6858000"/>
          </a:xfrm>
          <a:prstGeom prst="rect">
            <a:avLst/>
          </a:prstGeom>
        </p:spPr>
      </p:pic>
    </p:spTree>
    <p:extLst>
      <p:ext uri="{BB962C8B-B14F-4D97-AF65-F5344CB8AC3E}">
        <p14:creationId xmlns:p14="http://schemas.microsoft.com/office/powerpoint/2010/main" val="31211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618F920-2770-4513-9B92-EF99AC2DF024}"/>
              </a:ext>
            </a:extLst>
          </p:cNvPr>
          <p:cNvPicPr>
            <a:picLocks noChangeAspect="1"/>
          </p:cNvPicPr>
          <p:nvPr/>
        </p:nvPicPr>
        <p:blipFill>
          <a:blip r:embed="rId2"/>
          <a:stretch>
            <a:fillRect/>
          </a:stretch>
        </p:blipFill>
        <p:spPr>
          <a:xfrm>
            <a:off x="10735383" y="5087187"/>
            <a:ext cx="1495634" cy="1168464"/>
          </a:xfrm>
          <a:prstGeom prst="rect">
            <a:avLst/>
          </a:prstGeom>
        </p:spPr>
      </p:pic>
      <p:pic>
        <p:nvPicPr>
          <p:cNvPr id="4" name="Espace réservé du contenu 3">
            <a:extLst>
              <a:ext uri="{FF2B5EF4-FFF2-40B4-BE49-F238E27FC236}">
                <a16:creationId xmlns:a16="http://schemas.microsoft.com/office/drawing/2014/main" id="{2251DAB0-880C-4E70-BDC6-68B9FB70ACE0}"/>
              </a:ext>
            </a:extLst>
          </p:cNvPr>
          <p:cNvPicPr>
            <a:picLocks noGrp="1" noChangeAspect="1"/>
          </p:cNvPicPr>
          <p:nvPr>
            <p:ph idx="1"/>
          </p:nvPr>
        </p:nvPicPr>
        <p:blipFill>
          <a:blip r:embed="rId3"/>
          <a:stretch>
            <a:fillRect/>
          </a:stretch>
        </p:blipFill>
        <p:spPr>
          <a:xfrm>
            <a:off x="2947632" y="5350047"/>
            <a:ext cx="879316" cy="879316"/>
          </a:xfrm>
          <a:prstGeom prst="rect">
            <a:avLst/>
          </a:prstGeom>
        </p:spPr>
      </p:pic>
      <p:pic>
        <p:nvPicPr>
          <p:cNvPr id="6" name="Image 5">
            <a:extLst>
              <a:ext uri="{FF2B5EF4-FFF2-40B4-BE49-F238E27FC236}">
                <a16:creationId xmlns:a16="http://schemas.microsoft.com/office/drawing/2014/main" id="{B8D7B7B1-208C-4A5F-AC7A-2816E1465714}"/>
              </a:ext>
            </a:extLst>
          </p:cNvPr>
          <p:cNvPicPr>
            <a:picLocks noChangeAspect="1"/>
          </p:cNvPicPr>
          <p:nvPr/>
        </p:nvPicPr>
        <p:blipFill>
          <a:blip r:embed="rId4"/>
          <a:stretch>
            <a:fillRect/>
          </a:stretch>
        </p:blipFill>
        <p:spPr>
          <a:xfrm>
            <a:off x="2640634" y="1028609"/>
            <a:ext cx="3814590" cy="1039383"/>
          </a:xfrm>
          <a:prstGeom prst="rect">
            <a:avLst/>
          </a:prstGeom>
        </p:spPr>
      </p:pic>
      <p:pic>
        <p:nvPicPr>
          <p:cNvPr id="7" name="Image 6">
            <a:extLst>
              <a:ext uri="{FF2B5EF4-FFF2-40B4-BE49-F238E27FC236}">
                <a16:creationId xmlns:a16="http://schemas.microsoft.com/office/drawing/2014/main" id="{DD6EA86B-88E6-44BE-B955-2D254F566FFC}"/>
              </a:ext>
            </a:extLst>
          </p:cNvPr>
          <p:cNvPicPr>
            <a:picLocks noChangeAspect="1"/>
          </p:cNvPicPr>
          <p:nvPr/>
        </p:nvPicPr>
        <p:blipFill>
          <a:blip r:embed="rId5"/>
          <a:stretch>
            <a:fillRect/>
          </a:stretch>
        </p:blipFill>
        <p:spPr>
          <a:xfrm>
            <a:off x="291537" y="3237984"/>
            <a:ext cx="3369425" cy="1895302"/>
          </a:xfrm>
          <a:prstGeom prst="rect">
            <a:avLst/>
          </a:prstGeom>
        </p:spPr>
      </p:pic>
      <p:pic>
        <p:nvPicPr>
          <p:cNvPr id="8" name="Image 7">
            <a:extLst>
              <a:ext uri="{FF2B5EF4-FFF2-40B4-BE49-F238E27FC236}">
                <a16:creationId xmlns:a16="http://schemas.microsoft.com/office/drawing/2014/main" id="{F0DEEC5D-21C6-45BB-9B41-0B1C4512E583}"/>
              </a:ext>
            </a:extLst>
          </p:cNvPr>
          <p:cNvPicPr>
            <a:picLocks noChangeAspect="1"/>
          </p:cNvPicPr>
          <p:nvPr/>
        </p:nvPicPr>
        <p:blipFill>
          <a:blip r:embed="rId6"/>
          <a:stretch>
            <a:fillRect/>
          </a:stretch>
        </p:blipFill>
        <p:spPr>
          <a:xfrm>
            <a:off x="3676078" y="3315400"/>
            <a:ext cx="3659254" cy="1431175"/>
          </a:xfrm>
          <a:prstGeom prst="rect">
            <a:avLst/>
          </a:prstGeom>
        </p:spPr>
      </p:pic>
      <p:pic>
        <p:nvPicPr>
          <p:cNvPr id="10" name="Image 9">
            <a:extLst>
              <a:ext uri="{FF2B5EF4-FFF2-40B4-BE49-F238E27FC236}">
                <a16:creationId xmlns:a16="http://schemas.microsoft.com/office/drawing/2014/main" id="{F8FA9968-2268-4EE1-B308-F8CCA27623B9}"/>
              </a:ext>
            </a:extLst>
          </p:cNvPr>
          <p:cNvPicPr>
            <a:picLocks noChangeAspect="1"/>
          </p:cNvPicPr>
          <p:nvPr/>
        </p:nvPicPr>
        <p:blipFill>
          <a:blip r:embed="rId7"/>
          <a:stretch>
            <a:fillRect/>
          </a:stretch>
        </p:blipFill>
        <p:spPr>
          <a:xfrm>
            <a:off x="7803879" y="1383151"/>
            <a:ext cx="1155418" cy="847307"/>
          </a:xfrm>
          <a:prstGeom prst="rect">
            <a:avLst/>
          </a:prstGeom>
        </p:spPr>
      </p:pic>
      <p:pic>
        <p:nvPicPr>
          <p:cNvPr id="11" name="Image 10">
            <a:extLst>
              <a:ext uri="{FF2B5EF4-FFF2-40B4-BE49-F238E27FC236}">
                <a16:creationId xmlns:a16="http://schemas.microsoft.com/office/drawing/2014/main" id="{89049EB1-C4D7-4C4B-8460-BEF63F4D84A6}"/>
              </a:ext>
            </a:extLst>
          </p:cNvPr>
          <p:cNvPicPr>
            <a:picLocks noChangeAspect="1"/>
          </p:cNvPicPr>
          <p:nvPr/>
        </p:nvPicPr>
        <p:blipFill>
          <a:blip r:embed="rId8"/>
          <a:stretch>
            <a:fillRect/>
          </a:stretch>
        </p:blipFill>
        <p:spPr>
          <a:xfrm>
            <a:off x="4245335" y="4942790"/>
            <a:ext cx="1379129" cy="1373888"/>
          </a:xfrm>
          <a:prstGeom prst="rect">
            <a:avLst/>
          </a:prstGeom>
        </p:spPr>
      </p:pic>
      <p:pic>
        <p:nvPicPr>
          <p:cNvPr id="13" name="Image 12">
            <a:extLst>
              <a:ext uri="{FF2B5EF4-FFF2-40B4-BE49-F238E27FC236}">
                <a16:creationId xmlns:a16="http://schemas.microsoft.com/office/drawing/2014/main" id="{CE278F6F-6230-48ED-872B-A39F42161365}"/>
              </a:ext>
            </a:extLst>
          </p:cNvPr>
          <p:cNvPicPr>
            <a:picLocks noChangeAspect="1"/>
          </p:cNvPicPr>
          <p:nvPr/>
        </p:nvPicPr>
        <p:blipFill>
          <a:blip r:embed="rId9"/>
          <a:stretch>
            <a:fillRect/>
          </a:stretch>
        </p:blipFill>
        <p:spPr>
          <a:xfrm>
            <a:off x="6146627" y="4942790"/>
            <a:ext cx="1503926" cy="1690688"/>
          </a:xfrm>
          <a:prstGeom prst="rect">
            <a:avLst/>
          </a:prstGeom>
        </p:spPr>
      </p:pic>
      <p:pic>
        <p:nvPicPr>
          <p:cNvPr id="14" name="Image 13">
            <a:extLst>
              <a:ext uri="{FF2B5EF4-FFF2-40B4-BE49-F238E27FC236}">
                <a16:creationId xmlns:a16="http://schemas.microsoft.com/office/drawing/2014/main" id="{2AC24E91-A708-4A03-A822-DEA2FBEDE60D}"/>
              </a:ext>
            </a:extLst>
          </p:cNvPr>
          <p:cNvPicPr>
            <a:picLocks noChangeAspect="1"/>
          </p:cNvPicPr>
          <p:nvPr/>
        </p:nvPicPr>
        <p:blipFill>
          <a:blip r:embed="rId10"/>
          <a:stretch>
            <a:fillRect/>
          </a:stretch>
        </p:blipFill>
        <p:spPr>
          <a:xfrm>
            <a:off x="9609132" y="3718946"/>
            <a:ext cx="933378" cy="933378"/>
          </a:xfrm>
          <a:prstGeom prst="rect">
            <a:avLst/>
          </a:prstGeom>
        </p:spPr>
      </p:pic>
      <p:pic>
        <p:nvPicPr>
          <p:cNvPr id="15" name="Image 14">
            <a:extLst>
              <a:ext uri="{FF2B5EF4-FFF2-40B4-BE49-F238E27FC236}">
                <a16:creationId xmlns:a16="http://schemas.microsoft.com/office/drawing/2014/main" id="{EFE6839D-BDBC-4307-985F-F4AB861D9AF7}"/>
              </a:ext>
            </a:extLst>
          </p:cNvPr>
          <p:cNvPicPr>
            <a:picLocks noChangeAspect="1"/>
          </p:cNvPicPr>
          <p:nvPr/>
        </p:nvPicPr>
        <p:blipFill>
          <a:blip r:embed="rId11"/>
          <a:stretch>
            <a:fillRect/>
          </a:stretch>
        </p:blipFill>
        <p:spPr>
          <a:xfrm>
            <a:off x="244286" y="5246812"/>
            <a:ext cx="2481433" cy="869025"/>
          </a:xfrm>
          <a:prstGeom prst="rect">
            <a:avLst/>
          </a:prstGeom>
        </p:spPr>
      </p:pic>
      <p:pic>
        <p:nvPicPr>
          <p:cNvPr id="17" name="Image 16">
            <a:extLst>
              <a:ext uri="{FF2B5EF4-FFF2-40B4-BE49-F238E27FC236}">
                <a16:creationId xmlns:a16="http://schemas.microsoft.com/office/drawing/2014/main" id="{669393E8-ADA6-48F3-B8C3-DB49F39B7249}"/>
              </a:ext>
            </a:extLst>
          </p:cNvPr>
          <p:cNvPicPr>
            <a:picLocks noChangeAspect="1"/>
          </p:cNvPicPr>
          <p:nvPr/>
        </p:nvPicPr>
        <p:blipFill>
          <a:blip r:embed="rId12"/>
          <a:stretch>
            <a:fillRect/>
          </a:stretch>
        </p:blipFill>
        <p:spPr>
          <a:xfrm>
            <a:off x="7564015" y="2351991"/>
            <a:ext cx="1669137" cy="1293581"/>
          </a:xfrm>
          <a:prstGeom prst="rect">
            <a:avLst/>
          </a:prstGeom>
        </p:spPr>
      </p:pic>
      <p:pic>
        <p:nvPicPr>
          <p:cNvPr id="18" name="Image 17">
            <a:extLst>
              <a:ext uri="{FF2B5EF4-FFF2-40B4-BE49-F238E27FC236}">
                <a16:creationId xmlns:a16="http://schemas.microsoft.com/office/drawing/2014/main" id="{F7E4291F-27E4-42A5-912B-98D750E7A452}"/>
              </a:ext>
            </a:extLst>
          </p:cNvPr>
          <p:cNvPicPr>
            <a:picLocks noChangeAspect="1"/>
          </p:cNvPicPr>
          <p:nvPr/>
        </p:nvPicPr>
        <p:blipFill>
          <a:blip r:embed="rId13"/>
          <a:stretch>
            <a:fillRect/>
          </a:stretch>
        </p:blipFill>
        <p:spPr>
          <a:xfrm>
            <a:off x="8255248" y="5087187"/>
            <a:ext cx="1163782" cy="1163782"/>
          </a:xfrm>
          <a:prstGeom prst="rect">
            <a:avLst/>
          </a:prstGeom>
        </p:spPr>
      </p:pic>
      <p:pic>
        <p:nvPicPr>
          <p:cNvPr id="19" name="Image 18">
            <a:extLst>
              <a:ext uri="{FF2B5EF4-FFF2-40B4-BE49-F238E27FC236}">
                <a16:creationId xmlns:a16="http://schemas.microsoft.com/office/drawing/2014/main" id="{F9C1024B-2D3B-4B30-A1EB-ED886CF2D1DA}"/>
              </a:ext>
            </a:extLst>
          </p:cNvPr>
          <p:cNvPicPr>
            <a:picLocks noChangeAspect="1"/>
          </p:cNvPicPr>
          <p:nvPr/>
        </p:nvPicPr>
        <p:blipFill>
          <a:blip r:embed="rId14"/>
          <a:stretch>
            <a:fillRect/>
          </a:stretch>
        </p:blipFill>
        <p:spPr>
          <a:xfrm>
            <a:off x="9676642" y="5093808"/>
            <a:ext cx="1163782" cy="1163782"/>
          </a:xfrm>
          <a:prstGeom prst="rect">
            <a:avLst/>
          </a:prstGeom>
        </p:spPr>
      </p:pic>
      <p:pic>
        <p:nvPicPr>
          <p:cNvPr id="21" name="Image 20">
            <a:extLst>
              <a:ext uri="{FF2B5EF4-FFF2-40B4-BE49-F238E27FC236}">
                <a16:creationId xmlns:a16="http://schemas.microsoft.com/office/drawing/2014/main" id="{BAF4ABDE-D0F7-45A5-A2B9-907FAA666383}"/>
              </a:ext>
            </a:extLst>
          </p:cNvPr>
          <p:cNvPicPr>
            <a:picLocks noChangeAspect="1"/>
          </p:cNvPicPr>
          <p:nvPr/>
        </p:nvPicPr>
        <p:blipFill>
          <a:blip r:embed="rId15"/>
          <a:stretch>
            <a:fillRect/>
          </a:stretch>
        </p:blipFill>
        <p:spPr>
          <a:xfrm>
            <a:off x="10840423" y="3796545"/>
            <a:ext cx="933378" cy="933378"/>
          </a:xfrm>
          <a:prstGeom prst="rect">
            <a:avLst/>
          </a:prstGeom>
        </p:spPr>
      </p:pic>
      <p:pic>
        <p:nvPicPr>
          <p:cNvPr id="22" name="Image 21">
            <a:extLst>
              <a:ext uri="{FF2B5EF4-FFF2-40B4-BE49-F238E27FC236}">
                <a16:creationId xmlns:a16="http://schemas.microsoft.com/office/drawing/2014/main" id="{76220E9A-DC7B-4E72-93D7-380AB0732992}"/>
              </a:ext>
            </a:extLst>
          </p:cNvPr>
          <p:cNvPicPr>
            <a:picLocks noChangeAspect="1"/>
          </p:cNvPicPr>
          <p:nvPr/>
        </p:nvPicPr>
        <p:blipFill>
          <a:blip r:embed="rId16"/>
          <a:stretch>
            <a:fillRect/>
          </a:stretch>
        </p:blipFill>
        <p:spPr>
          <a:xfrm>
            <a:off x="9419030" y="2446424"/>
            <a:ext cx="2527616" cy="721213"/>
          </a:xfrm>
          <a:prstGeom prst="rect">
            <a:avLst/>
          </a:prstGeom>
        </p:spPr>
      </p:pic>
      <p:pic>
        <p:nvPicPr>
          <p:cNvPr id="23" name="Image 22">
            <a:extLst>
              <a:ext uri="{FF2B5EF4-FFF2-40B4-BE49-F238E27FC236}">
                <a16:creationId xmlns:a16="http://schemas.microsoft.com/office/drawing/2014/main" id="{6B0DCED6-1E30-4104-9CD4-55F6FC14757D}"/>
              </a:ext>
            </a:extLst>
          </p:cNvPr>
          <p:cNvPicPr>
            <a:picLocks noChangeAspect="1"/>
          </p:cNvPicPr>
          <p:nvPr/>
        </p:nvPicPr>
        <p:blipFill>
          <a:blip r:embed="rId17"/>
          <a:stretch>
            <a:fillRect/>
          </a:stretch>
        </p:blipFill>
        <p:spPr>
          <a:xfrm>
            <a:off x="155518" y="301074"/>
            <a:ext cx="2768014" cy="588388"/>
          </a:xfrm>
          <a:prstGeom prst="rect">
            <a:avLst/>
          </a:prstGeom>
        </p:spPr>
      </p:pic>
      <p:pic>
        <p:nvPicPr>
          <p:cNvPr id="24" name="Image 23">
            <a:extLst>
              <a:ext uri="{FF2B5EF4-FFF2-40B4-BE49-F238E27FC236}">
                <a16:creationId xmlns:a16="http://schemas.microsoft.com/office/drawing/2014/main" id="{5214FD23-0A1B-4D56-A4B0-9762FDC9632E}"/>
              </a:ext>
            </a:extLst>
          </p:cNvPr>
          <p:cNvPicPr>
            <a:picLocks noChangeAspect="1"/>
          </p:cNvPicPr>
          <p:nvPr/>
        </p:nvPicPr>
        <p:blipFill>
          <a:blip r:embed="rId18"/>
          <a:stretch>
            <a:fillRect/>
          </a:stretch>
        </p:blipFill>
        <p:spPr>
          <a:xfrm>
            <a:off x="3127406" y="201473"/>
            <a:ext cx="2649851" cy="728709"/>
          </a:xfrm>
          <a:prstGeom prst="rect">
            <a:avLst/>
          </a:prstGeom>
        </p:spPr>
      </p:pic>
      <p:pic>
        <p:nvPicPr>
          <p:cNvPr id="27" name="Image 26">
            <a:extLst>
              <a:ext uri="{FF2B5EF4-FFF2-40B4-BE49-F238E27FC236}">
                <a16:creationId xmlns:a16="http://schemas.microsoft.com/office/drawing/2014/main" id="{0D087115-7C40-4847-B888-1873C29A082B}"/>
              </a:ext>
            </a:extLst>
          </p:cNvPr>
          <p:cNvPicPr>
            <a:picLocks noChangeAspect="1"/>
          </p:cNvPicPr>
          <p:nvPr/>
        </p:nvPicPr>
        <p:blipFill>
          <a:blip r:embed="rId19"/>
          <a:stretch>
            <a:fillRect/>
          </a:stretch>
        </p:blipFill>
        <p:spPr>
          <a:xfrm>
            <a:off x="6191384" y="301074"/>
            <a:ext cx="2094807" cy="847307"/>
          </a:xfrm>
          <a:prstGeom prst="rect">
            <a:avLst/>
          </a:prstGeom>
        </p:spPr>
      </p:pic>
      <p:pic>
        <p:nvPicPr>
          <p:cNvPr id="28" name="Image 27">
            <a:extLst>
              <a:ext uri="{FF2B5EF4-FFF2-40B4-BE49-F238E27FC236}">
                <a16:creationId xmlns:a16="http://schemas.microsoft.com/office/drawing/2014/main" id="{916BDEF7-909B-4EA1-8DA3-6D136EA79C20}"/>
              </a:ext>
            </a:extLst>
          </p:cNvPr>
          <p:cNvPicPr>
            <a:picLocks noChangeAspect="1"/>
          </p:cNvPicPr>
          <p:nvPr/>
        </p:nvPicPr>
        <p:blipFill>
          <a:blip r:embed="rId20"/>
          <a:stretch>
            <a:fillRect/>
          </a:stretch>
        </p:blipFill>
        <p:spPr>
          <a:xfrm>
            <a:off x="9419030" y="1115927"/>
            <a:ext cx="896461" cy="1036090"/>
          </a:xfrm>
          <a:prstGeom prst="rect">
            <a:avLst/>
          </a:prstGeom>
        </p:spPr>
      </p:pic>
      <p:pic>
        <p:nvPicPr>
          <p:cNvPr id="29" name="Image 28">
            <a:extLst>
              <a:ext uri="{FF2B5EF4-FFF2-40B4-BE49-F238E27FC236}">
                <a16:creationId xmlns:a16="http://schemas.microsoft.com/office/drawing/2014/main" id="{506752DB-0F17-4065-A675-2E4CEEC0499A}"/>
              </a:ext>
            </a:extLst>
          </p:cNvPr>
          <p:cNvPicPr>
            <a:picLocks noChangeAspect="1"/>
          </p:cNvPicPr>
          <p:nvPr/>
        </p:nvPicPr>
        <p:blipFill>
          <a:blip r:embed="rId21"/>
          <a:stretch>
            <a:fillRect/>
          </a:stretch>
        </p:blipFill>
        <p:spPr>
          <a:xfrm>
            <a:off x="10468147" y="262864"/>
            <a:ext cx="1368139" cy="621274"/>
          </a:xfrm>
          <a:prstGeom prst="rect">
            <a:avLst/>
          </a:prstGeom>
        </p:spPr>
      </p:pic>
      <p:pic>
        <p:nvPicPr>
          <p:cNvPr id="30" name="Image 29">
            <a:extLst>
              <a:ext uri="{FF2B5EF4-FFF2-40B4-BE49-F238E27FC236}">
                <a16:creationId xmlns:a16="http://schemas.microsoft.com/office/drawing/2014/main" id="{E45944B3-36DC-4CF6-ADCD-FE4FB48057CA}"/>
              </a:ext>
            </a:extLst>
          </p:cNvPr>
          <p:cNvPicPr>
            <a:picLocks noChangeAspect="1"/>
          </p:cNvPicPr>
          <p:nvPr/>
        </p:nvPicPr>
        <p:blipFill>
          <a:blip r:embed="rId22"/>
          <a:stretch>
            <a:fillRect/>
          </a:stretch>
        </p:blipFill>
        <p:spPr>
          <a:xfrm>
            <a:off x="10468147" y="1190005"/>
            <a:ext cx="1547258" cy="773629"/>
          </a:xfrm>
          <a:prstGeom prst="rect">
            <a:avLst/>
          </a:prstGeom>
        </p:spPr>
      </p:pic>
      <p:pic>
        <p:nvPicPr>
          <p:cNvPr id="32" name="Image 31">
            <a:extLst>
              <a:ext uri="{FF2B5EF4-FFF2-40B4-BE49-F238E27FC236}">
                <a16:creationId xmlns:a16="http://schemas.microsoft.com/office/drawing/2014/main" id="{F2F0158F-6FDC-46B9-8387-4B3D8730B0D4}"/>
              </a:ext>
            </a:extLst>
          </p:cNvPr>
          <p:cNvPicPr>
            <a:picLocks noChangeAspect="1"/>
          </p:cNvPicPr>
          <p:nvPr/>
        </p:nvPicPr>
        <p:blipFill>
          <a:blip r:embed="rId23"/>
          <a:stretch>
            <a:fillRect/>
          </a:stretch>
        </p:blipFill>
        <p:spPr>
          <a:xfrm>
            <a:off x="213397" y="1066960"/>
            <a:ext cx="1441514" cy="934732"/>
          </a:xfrm>
          <a:prstGeom prst="rect">
            <a:avLst/>
          </a:prstGeom>
        </p:spPr>
      </p:pic>
      <p:pic>
        <p:nvPicPr>
          <p:cNvPr id="34" name="Image 33">
            <a:extLst>
              <a:ext uri="{FF2B5EF4-FFF2-40B4-BE49-F238E27FC236}">
                <a16:creationId xmlns:a16="http://schemas.microsoft.com/office/drawing/2014/main" id="{30F075E0-5AB6-49A3-BBDB-977585F35B8B}"/>
              </a:ext>
            </a:extLst>
          </p:cNvPr>
          <p:cNvPicPr>
            <a:picLocks noChangeAspect="1"/>
          </p:cNvPicPr>
          <p:nvPr/>
        </p:nvPicPr>
        <p:blipFill>
          <a:blip r:embed="rId24"/>
          <a:stretch>
            <a:fillRect/>
          </a:stretch>
        </p:blipFill>
        <p:spPr>
          <a:xfrm>
            <a:off x="2002965" y="1100293"/>
            <a:ext cx="832294" cy="767675"/>
          </a:xfrm>
          <a:prstGeom prst="rect">
            <a:avLst/>
          </a:prstGeom>
        </p:spPr>
      </p:pic>
      <p:pic>
        <p:nvPicPr>
          <p:cNvPr id="35" name="Image 34">
            <a:extLst>
              <a:ext uri="{FF2B5EF4-FFF2-40B4-BE49-F238E27FC236}">
                <a16:creationId xmlns:a16="http://schemas.microsoft.com/office/drawing/2014/main" id="{F3F1894A-8533-4D36-84EE-CDF4DA9E1924}"/>
              </a:ext>
            </a:extLst>
          </p:cNvPr>
          <p:cNvPicPr>
            <a:picLocks noChangeAspect="1"/>
          </p:cNvPicPr>
          <p:nvPr/>
        </p:nvPicPr>
        <p:blipFill>
          <a:blip r:embed="rId25"/>
          <a:stretch>
            <a:fillRect/>
          </a:stretch>
        </p:blipFill>
        <p:spPr>
          <a:xfrm>
            <a:off x="4859817" y="2446424"/>
            <a:ext cx="1093236" cy="672761"/>
          </a:xfrm>
          <a:prstGeom prst="rect">
            <a:avLst/>
          </a:prstGeom>
        </p:spPr>
      </p:pic>
      <p:pic>
        <p:nvPicPr>
          <p:cNvPr id="37" name="Image 36">
            <a:extLst>
              <a:ext uri="{FF2B5EF4-FFF2-40B4-BE49-F238E27FC236}">
                <a16:creationId xmlns:a16="http://schemas.microsoft.com/office/drawing/2014/main" id="{44264221-821A-4837-8AD6-630DE52D6A37}"/>
              </a:ext>
            </a:extLst>
          </p:cNvPr>
          <p:cNvPicPr>
            <a:picLocks noChangeAspect="1"/>
          </p:cNvPicPr>
          <p:nvPr/>
        </p:nvPicPr>
        <p:blipFill>
          <a:blip r:embed="rId26"/>
          <a:stretch>
            <a:fillRect/>
          </a:stretch>
        </p:blipFill>
        <p:spPr>
          <a:xfrm>
            <a:off x="7942544" y="3815469"/>
            <a:ext cx="1368675" cy="931106"/>
          </a:xfrm>
          <a:prstGeom prst="rect">
            <a:avLst/>
          </a:prstGeom>
        </p:spPr>
      </p:pic>
      <p:pic>
        <p:nvPicPr>
          <p:cNvPr id="39" name="Image 38">
            <a:extLst>
              <a:ext uri="{FF2B5EF4-FFF2-40B4-BE49-F238E27FC236}">
                <a16:creationId xmlns:a16="http://schemas.microsoft.com/office/drawing/2014/main" id="{44C78E44-F936-4BCB-9E93-09A8E165546C}"/>
              </a:ext>
            </a:extLst>
          </p:cNvPr>
          <p:cNvPicPr>
            <a:picLocks noChangeAspect="1"/>
          </p:cNvPicPr>
          <p:nvPr/>
        </p:nvPicPr>
        <p:blipFill>
          <a:blip r:embed="rId27"/>
          <a:stretch>
            <a:fillRect/>
          </a:stretch>
        </p:blipFill>
        <p:spPr>
          <a:xfrm>
            <a:off x="117743" y="2134293"/>
            <a:ext cx="2687075" cy="537415"/>
          </a:xfrm>
          <a:prstGeom prst="rect">
            <a:avLst/>
          </a:prstGeom>
        </p:spPr>
      </p:pic>
      <p:pic>
        <p:nvPicPr>
          <p:cNvPr id="40" name="Image 39">
            <a:extLst>
              <a:ext uri="{FF2B5EF4-FFF2-40B4-BE49-F238E27FC236}">
                <a16:creationId xmlns:a16="http://schemas.microsoft.com/office/drawing/2014/main" id="{994249AB-939B-4C74-8F25-7F74A39051F8}"/>
              </a:ext>
            </a:extLst>
          </p:cNvPr>
          <p:cNvPicPr>
            <a:picLocks noChangeAspect="1"/>
          </p:cNvPicPr>
          <p:nvPr/>
        </p:nvPicPr>
        <p:blipFill>
          <a:blip r:embed="rId28"/>
          <a:stretch>
            <a:fillRect/>
          </a:stretch>
        </p:blipFill>
        <p:spPr>
          <a:xfrm>
            <a:off x="8531002" y="165526"/>
            <a:ext cx="1599507" cy="799754"/>
          </a:xfrm>
          <a:prstGeom prst="rect">
            <a:avLst/>
          </a:prstGeom>
        </p:spPr>
      </p:pic>
      <p:pic>
        <p:nvPicPr>
          <p:cNvPr id="9" name="Image 8">
            <a:extLst>
              <a:ext uri="{FF2B5EF4-FFF2-40B4-BE49-F238E27FC236}">
                <a16:creationId xmlns:a16="http://schemas.microsoft.com/office/drawing/2014/main" id="{BCE0DDB1-E55C-45A1-98A1-317906DF1A88}"/>
              </a:ext>
            </a:extLst>
          </p:cNvPr>
          <p:cNvPicPr>
            <a:picLocks noChangeAspect="1"/>
          </p:cNvPicPr>
          <p:nvPr/>
        </p:nvPicPr>
        <p:blipFill>
          <a:blip r:embed="rId29"/>
          <a:stretch>
            <a:fillRect/>
          </a:stretch>
        </p:blipFill>
        <p:spPr>
          <a:xfrm>
            <a:off x="6395840" y="1307006"/>
            <a:ext cx="1238535" cy="1293581"/>
          </a:xfrm>
          <a:prstGeom prst="rect">
            <a:avLst/>
          </a:prstGeom>
        </p:spPr>
      </p:pic>
    </p:spTree>
    <p:extLst>
      <p:ext uri="{BB962C8B-B14F-4D97-AF65-F5344CB8AC3E}">
        <p14:creationId xmlns:p14="http://schemas.microsoft.com/office/powerpoint/2010/main" val="277445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808D6-9EC2-44C0-A67E-CB529C204632}"/>
              </a:ext>
            </a:extLst>
          </p:cNvPr>
          <p:cNvSpPr>
            <a:spLocks noGrp="1"/>
          </p:cNvSpPr>
          <p:nvPr>
            <p:ph type="title"/>
          </p:nvPr>
        </p:nvSpPr>
        <p:spPr/>
        <p:txBody>
          <a:bodyPr/>
          <a:lstStyle/>
          <a:p>
            <a:r>
              <a:rPr lang="fr-FR" dirty="0"/>
              <a:t>Operating System</a:t>
            </a:r>
          </a:p>
        </p:txBody>
      </p:sp>
      <p:sp>
        <p:nvSpPr>
          <p:cNvPr id="3" name="Espace réservé du contenu 2">
            <a:extLst>
              <a:ext uri="{FF2B5EF4-FFF2-40B4-BE49-F238E27FC236}">
                <a16:creationId xmlns:a16="http://schemas.microsoft.com/office/drawing/2014/main" id="{20258863-9E64-44EA-BA96-F1EF4BE6237A}"/>
              </a:ext>
            </a:extLst>
          </p:cNvPr>
          <p:cNvSpPr>
            <a:spLocks noGrp="1"/>
          </p:cNvSpPr>
          <p:nvPr>
            <p:ph idx="1"/>
          </p:nvPr>
        </p:nvSpPr>
        <p:spPr/>
        <p:txBody>
          <a:bodyPr>
            <a:normAutofit lnSpcReduction="10000"/>
          </a:bodyPr>
          <a:lstStyle/>
          <a:p>
            <a:r>
              <a:rPr lang="fr-FR" dirty="0"/>
              <a:t>Windows</a:t>
            </a:r>
          </a:p>
          <a:p>
            <a:pPr lvl="1"/>
            <a:r>
              <a:rPr lang="fr-FR" dirty="0" err="1"/>
              <a:t>From</a:t>
            </a:r>
            <a:r>
              <a:rPr lang="fr-FR" dirty="0"/>
              <a:t> Windows 10 to Windows 11.</a:t>
            </a:r>
          </a:p>
          <a:p>
            <a:r>
              <a:rPr lang="fr-FR" dirty="0"/>
              <a:t>CMD</a:t>
            </a:r>
          </a:p>
          <a:p>
            <a:pPr lvl="1"/>
            <a:r>
              <a:rPr lang="fr-FR" dirty="0" err="1"/>
              <a:t>curl</a:t>
            </a:r>
            <a:endParaRPr lang="fr-FR" dirty="0"/>
          </a:p>
          <a:p>
            <a:pPr lvl="1"/>
            <a:r>
              <a:rPr lang="fr-FR" dirty="0" err="1"/>
              <a:t>awk</a:t>
            </a:r>
            <a:endParaRPr lang="fr-FR" dirty="0"/>
          </a:p>
          <a:p>
            <a:pPr lvl="1"/>
            <a:r>
              <a:rPr lang="fr-FR" dirty="0"/>
              <a:t>grep</a:t>
            </a:r>
          </a:p>
          <a:p>
            <a:pPr lvl="1"/>
            <a:r>
              <a:rPr lang="fr-FR" dirty="0" err="1"/>
              <a:t>others</a:t>
            </a:r>
            <a:endParaRPr lang="fr-FR" dirty="0"/>
          </a:p>
          <a:p>
            <a:r>
              <a:rPr lang="fr-FR" dirty="0" err="1"/>
              <a:t>PowerShell</a:t>
            </a:r>
            <a:endParaRPr lang="fr-FR" dirty="0"/>
          </a:p>
          <a:p>
            <a:pPr lvl="1"/>
            <a:r>
              <a:rPr lang="fr-FR" dirty="0" err="1"/>
              <a:t>From</a:t>
            </a:r>
            <a:r>
              <a:rPr lang="fr-FR" dirty="0"/>
              <a:t> CMD</a:t>
            </a:r>
          </a:p>
          <a:p>
            <a:pPr lvl="1"/>
            <a:r>
              <a:rPr lang="fr-FR" dirty="0"/>
              <a:t>Programming</a:t>
            </a:r>
          </a:p>
          <a:p>
            <a:r>
              <a:rPr lang="fr-FR" dirty="0"/>
              <a:t>Windows Explorer </a:t>
            </a:r>
            <a:r>
              <a:rPr lang="fr-FR" dirty="0" err="1"/>
              <a:t>and</a:t>
            </a:r>
            <a:r>
              <a:rPr lang="fr-FR" dirty="0"/>
              <a:t> </a:t>
            </a:r>
            <a:r>
              <a:rPr lang="fr-FR" dirty="0" err="1"/>
              <a:t>other</a:t>
            </a:r>
            <a:r>
              <a:rPr lang="fr-FR" dirty="0"/>
              <a:t> </a:t>
            </a:r>
            <a:r>
              <a:rPr lang="fr-FR" dirty="0" err="1"/>
              <a:t>tools</a:t>
            </a:r>
            <a:r>
              <a:rPr lang="fr-FR" dirty="0"/>
              <a:t>.</a:t>
            </a:r>
          </a:p>
          <a:p>
            <a:pPr lvl="1"/>
            <a:endParaRPr lang="fr-FR" dirty="0"/>
          </a:p>
          <a:p>
            <a:pPr lvl="1"/>
            <a:endParaRPr lang="fr-FR" dirty="0"/>
          </a:p>
          <a:p>
            <a:endParaRPr lang="fr-FR" dirty="0"/>
          </a:p>
        </p:txBody>
      </p:sp>
      <p:pic>
        <p:nvPicPr>
          <p:cNvPr id="4" name="Image 3">
            <a:extLst>
              <a:ext uri="{FF2B5EF4-FFF2-40B4-BE49-F238E27FC236}">
                <a16:creationId xmlns:a16="http://schemas.microsoft.com/office/drawing/2014/main" id="{142BF3DD-2574-4A93-9108-A7A6E36FC095}"/>
              </a:ext>
            </a:extLst>
          </p:cNvPr>
          <p:cNvPicPr>
            <a:picLocks noChangeAspect="1"/>
          </p:cNvPicPr>
          <p:nvPr/>
        </p:nvPicPr>
        <p:blipFill>
          <a:blip r:embed="rId2"/>
          <a:stretch>
            <a:fillRect/>
          </a:stretch>
        </p:blipFill>
        <p:spPr>
          <a:xfrm>
            <a:off x="4482459" y="4525407"/>
            <a:ext cx="932769" cy="932769"/>
          </a:xfrm>
          <a:prstGeom prst="rect">
            <a:avLst/>
          </a:prstGeom>
        </p:spPr>
      </p:pic>
      <p:pic>
        <p:nvPicPr>
          <p:cNvPr id="5" name="Image 4">
            <a:extLst>
              <a:ext uri="{FF2B5EF4-FFF2-40B4-BE49-F238E27FC236}">
                <a16:creationId xmlns:a16="http://schemas.microsoft.com/office/drawing/2014/main" id="{01DB725B-2F67-4EA2-B526-785F4867AB83}"/>
              </a:ext>
            </a:extLst>
          </p:cNvPr>
          <p:cNvPicPr>
            <a:picLocks noChangeAspect="1"/>
          </p:cNvPicPr>
          <p:nvPr/>
        </p:nvPicPr>
        <p:blipFill>
          <a:blip r:embed="rId3"/>
          <a:stretch>
            <a:fillRect/>
          </a:stretch>
        </p:blipFill>
        <p:spPr>
          <a:xfrm>
            <a:off x="6614160" y="5559829"/>
            <a:ext cx="1065415" cy="1065415"/>
          </a:xfrm>
          <a:prstGeom prst="rect">
            <a:avLst/>
          </a:prstGeom>
        </p:spPr>
      </p:pic>
      <p:pic>
        <p:nvPicPr>
          <p:cNvPr id="6" name="Image 5">
            <a:extLst>
              <a:ext uri="{FF2B5EF4-FFF2-40B4-BE49-F238E27FC236}">
                <a16:creationId xmlns:a16="http://schemas.microsoft.com/office/drawing/2014/main" id="{4E47BA49-CBA0-4DCA-8673-3D47F669FC4D}"/>
              </a:ext>
            </a:extLst>
          </p:cNvPr>
          <p:cNvPicPr>
            <a:picLocks noChangeAspect="1"/>
          </p:cNvPicPr>
          <p:nvPr/>
        </p:nvPicPr>
        <p:blipFill>
          <a:blip r:embed="rId4"/>
          <a:stretch>
            <a:fillRect/>
          </a:stretch>
        </p:blipFill>
        <p:spPr>
          <a:xfrm>
            <a:off x="3011106" y="2738172"/>
            <a:ext cx="932769" cy="932769"/>
          </a:xfrm>
          <a:prstGeom prst="rect">
            <a:avLst/>
          </a:prstGeom>
        </p:spPr>
      </p:pic>
      <p:pic>
        <p:nvPicPr>
          <p:cNvPr id="7" name="Image 6">
            <a:extLst>
              <a:ext uri="{FF2B5EF4-FFF2-40B4-BE49-F238E27FC236}">
                <a16:creationId xmlns:a16="http://schemas.microsoft.com/office/drawing/2014/main" id="{68E6715B-FC96-4853-B588-99240437104D}"/>
              </a:ext>
            </a:extLst>
          </p:cNvPr>
          <p:cNvPicPr>
            <a:picLocks noChangeAspect="1"/>
          </p:cNvPicPr>
          <p:nvPr/>
        </p:nvPicPr>
        <p:blipFill>
          <a:blip r:embed="rId5"/>
          <a:stretch>
            <a:fillRect/>
          </a:stretch>
        </p:blipFill>
        <p:spPr>
          <a:xfrm>
            <a:off x="6393211" y="1902663"/>
            <a:ext cx="1670135" cy="586804"/>
          </a:xfrm>
          <a:prstGeom prst="rect">
            <a:avLst/>
          </a:prstGeom>
        </p:spPr>
      </p:pic>
    </p:spTree>
    <p:extLst>
      <p:ext uri="{BB962C8B-B14F-4D97-AF65-F5344CB8AC3E}">
        <p14:creationId xmlns:p14="http://schemas.microsoft.com/office/powerpoint/2010/main" val="216890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1DE14-8552-41F2-9516-BB40B8653DA1}"/>
              </a:ext>
            </a:extLst>
          </p:cNvPr>
          <p:cNvSpPr>
            <a:spLocks noGrp="1"/>
          </p:cNvSpPr>
          <p:nvPr>
            <p:ph type="title"/>
          </p:nvPr>
        </p:nvSpPr>
        <p:spPr/>
        <p:txBody>
          <a:bodyPr/>
          <a:lstStyle/>
          <a:p>
            <a:r>
              <a:rPr lang="fr-FR" dirty="0"/>
              <a:t>Programming </a:t>
            </a:r>
            <a:r>
              <a:rPr lang="fr-FR" dirty="0" err="1"/>
              <a:t>and</a:t>
            </a:r>
            <a:r>
              <a:rPr lang="fr-FR" dirty="0"/>
              <a:t> programming </a:t>
            </a:r>
            <a:r>
              <a:rPr lang="fr-FR" dirty="0" err="1"/>
              <a:t>tools</a:t>
            </a:r>
            <a:endParaRPr lang="fr-FR" dirty="0"/>
          </a:p>
        </p:txBody>
      </p:sp>
      <p:sp>
        <p:nvSpPr>
          <p:cNvPr id="3" name="Espace réservé du contenu 2">
            <a:extLst>
              <a:ext uri="{FF2B5EF4-FFF2-40B4-BE49-F238E27FC236}">
                <a16:creationId xmlns:a16="http://schemas.microsoft.com/office/drawing/2014/main" id="{91E8C358-CB39-4BF3-BA54-6F9DD8700990}"/>
              </a:ext>
            </a:extLst>
          </p:cNvPr>
          <p:cNvSpPr>
            <a:spLocks noGrp="1"/>
          </p:cNvSpPr>
          <p:nvPr>
            <p:ph idx="1"/>
          </p:nvPr>
        </p:nvSpPr>
        <p:spPr/>
        <p:txBody>
          <a:bodyPr/>
          <a:lstStyle/>
          <a:p>
            <a:r>
              <a:rPr lang="fr-FR" dirty="0"/>
              <a:t>C++ </a:t>
            </a:r>
          </a:p>
          <a:p>
            <a:r>
              <a:rPr lang="fr-FR" dirty="0"/>
              <a:t>Python</a:t>
            </a:r>
          </a:p>
          <a:p>
            <a:endParaRPr lang="fr-FR" dirty="0"/>
          </a:p>
          <a:p>
            <a:endParaRPr lang="fr-FR" dirty="0"/>
          </a:p>
          <a:p>
            <a:r>
              <a:rPr lang="fr-FR" dirty="0" err="1"/>
              <a:t>Embaracadero</a:t>
            </a:r>
            <a:r>
              <a:rPr lang="fr-FR" dirty="0"/>
              <a:t> C++ </a:t>
            </a:r>
            <a:r>
              <a:rPr lang="fr-FR" dirty="0" err="1"/>
              <a:t>Builder</a:t>
            </a:r>
            <a:r>
              <a:rPr lang="fr-FR" dirty="0"/>
              <a:t> / RAD 10.4</a:t>
            </a:r>
          </a:p>
          <a:p>
            <a:endParaRPr lang="fr-FR" dirty="0"/>
          </a:p>
        </p:txBody>
      </p:sp>
      <p:pic>
        <p:nvPicPr>
          <p:cNvPr id="4" name="Image 3">
            <a:extLst>
              <a:ext uri="{FF2B5EF4-FFF2-40B4-BE49-F238E27FC236}">
                <a16:creationId xmlns:a16="http://schemas.microsoft.com/office/drawing/2014/main" id="{30E206C5-4365-44AB-8A54-0A52CBDF2D04}"/>
              </a:ext>
            </a:extLst>
          </p:cNvPr>
          <p:cNvPicPr>
            <a:picLocks noChangeAspect="1"/>
          </p:cNvPicPr>
          <p:nvPr/>
        </p:nvPicPr>
        <p:blipFill>
          <a:blip r:embed="rId2"/>
          <a:stretch>
            <a:fillRect/>
          </a:stretch>
        </p:blipFill>
        <p:spPr>
          <a:xfrm>
            <a:off x="3490692" y="1335005"/>
            <a:ext cx="1503926" cy="1690688"/>
          </a:xfrm>
          <a:prstGeom prst="rect">
            <a:avLst/>
          </a:prstGeom>
        </p:spPr>
      </p:pic>
      <p:pic>
        <p:nvPicPr>
          <p:cNvPr id="5" name="Image 4">
            <a:extLst>
              <a:ext uri="{FF2B5EF4-FFF2-40B4-BE49-F238E27FC236}">
                <a16:creationId xmlns:a16="http://schemas.microsoft.com/office/drawing/2014/main" id="{A7E538CA-A3FD-44C9-918A-A1057433B587}"/>
              </a:ext>
            </a:extLst>
          </p:cNvPr>
          <p:cNvPicPr>
            <a:picLocks noChangeAspect="1"/>
          </p:cNvPicPr>
          <p:nvPr/>
        </p:nvPicPr>
        <p:blipFill>
          <a:blip r:embed="rId3"/>
          <a:stretch>
            <a:fillRect/>
          </a:stretch>
        </p:blipFill>
        <p:spPr>
          <a:xfrm>
            <a:off x="2406197" y="2454493"/>
            <a:ext cx="1377815" cy="1377815"/>
          </a:xfrm>
          <a:prstGeom prst="rect">
            <a:avLst/>
          </a:prstGeom>
        </p:spPr>
      </p:pic>
      <p:pic>
        <p:nvPicPr>
          <p:cNvPr id="6" name="Image 5">
            <a:extLst>
              <a:ext uri="{FF2B5EF4-FFF2-40B4-BE49-F238E27FC236}">
                <a16:creationId xmlns:a16="http://schemas.microsoft.com/office/drawing/2014/main" id="{CEA7282C-1780-42EF-9324-B87893681EA5}"/>
              </a:ext>
            </a:extLst>
          </p:cNvPr>
          <p:cNvPicPr>
            <a:picLocks noChangeAspect="1"/>
          </p:cNvPicPr>
          <p:nvPr/>
        </p:nvPicPr>
        <p:blipFill>
          <a:blip r:embed="rId4"/>
          <a:stretch>
            <a:fillRect/>
          </a:stretch>
        </p:blipFill>
        <p:spPr>
          <a:xfrm>
            <a:off x="6784907" y="3982456"/>
            <a:ext cx="1164437" cy="1158340"/>
          </a:xfrm>
          <a:prstGeom prst="rect">
            <a:avLst/>
          </a:prstGeom>
        </p:spPr>
      </p:pic>
      <p:pic>
        <p:nvPicPr>
          <p:cNvPr id="7" name="Image 6">
            <a:extLst>
              <a:ext uri="{FF2B5EF4-FFF2-40B4-BE49-F238E27FC236}">
                <a16:creationId xmlns:a16="http://schemas.microsoft.com/office/drawing/2014/main" id="{44D944BF-0D91-49CC-B045-D95DCD2E6FA2}"/>
              </a:ext>
            </a:extLst>
          </p:cNvPr>
          <p:cNvPicPr>
            <a:picLocks noChangeAspect="1"/>
          </p:cNvPicPr>
          <p:nvPr/>
        </p:nvPicPr>
        <p:blipFill>
          <a:blip r:embed="rId5"/>
          <a:stretch>
            <a:fillRect/>
          </a:stretch>
        </p:blipFill>
        <p:spPr>
          <a:xfrm>
            <a:off x="5581931" y="4313838"/>
            <a:ext cx="1493649" cy="1164437"/>
          </a:xfrm>
          <a:prstGeom prst="rect">
            <a:avLst/>
          </a:prstGeom>
        </p:spPr>
      </p:pic>
    </p:spTree>
    <p:extLst>
      <p:ext uri="{BB962C8B-B14F-4D97-AF65-F5344CB8AC3E}">
        <p14:creationId xmlns:p14="http://schemas.microsoft.com/office/powerpoint/2010/main" val="41755735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1075</Words>
  <Application>Microsoft Office PowerPoint</Application>
  <PresentationFormat>Grand écran</PresentationFormat>
  <Paragraphs>187</Paragraphs>
  <Slides>35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35</vt:i4>
      </vt:variant>
    </vt:vector>
  </HeadingPairs>
  <TitlesOfParts>
    <vt:vector size="38" baseType="lpstr">
      <vt:lpstr>Arial</vt:lpstr>
      <vt:lpstr>Cambria</vt:lpstr>
      <vt:lpstr>Thème Office</vt:lpstr>
      <vt:lpstr>What toolbox to build, test ans use an Inforum model?</vt:lpstr>
      <vt:lpstr>Introduction</vt:lpstr>
      <vt:lpstr>Introduction (continued)</vt:lpstr>
      <vt:lpstr>Be informed about new IT developments and spend time to test them</vt:lpstr>
      <vt:lpstr>What has happened during all these years ?</vt:lpstr>
      <vt:lpstr>Présentation PowerPoint</vt:lpstr>
      <vt:lpstr>Présentation PowerPoint</vt:lpstr>
      <vt:lpstr>Operating System</vt:lpstr>
      <vt:lpstr>Programming and programming tools</vt:lpstr>
      <vt:lpstr>Internet</vt:lpstr>
      <vt:lpstr>Data</vt:lpstr>
      <vt:lpstr>Information Management System/ DataBase</vt:lpstr>
      <vt:lpstr>DataVisualization </vt:lpstr>
      <vt:lpstr>DashBoard and Reporting</vt:lpstr>
      <vt:lpstr>Softwares: their evolutions.</vt:lpstr>
      <vt:lpstr>Softwares: </vt:lpstr>
      <vt:lpstr>Objective: forecasting / planning</vt:lpstr>
      <vt:lpstr>Our toolbox</vt:lpstr>
      <vt:lpstr>What is our basic toolbox today?</vt:lpstr>
      <vt:lpstr>The whole toolbox</vt:lpstr>
      <vt:lpstr>Data preparation</vt:lpstr>
      <vt:lpstr>Tools to prepare data in G7</vt:lpstr>
      <vt:lpstr>Présentation PowerPoint</vt:lpstr>
      <vt:lpstr>An other organization for Data Preparation</vt:lpstr>
      <vt:lpstr>Idbuild  and Interdyme</vt:lpstr>
      <vt:lpstr>Présentation PowerPoint</vt:lpstr>
      <vt:lpstr>Run the model</vt:lpstr>
      <vt:lpstr>Présentation PowerPoint</vt:lpstr>
      <vt:lpstr>Comparison </vt:lpstr>
      <vt:lpstr>What can be changed or used with additional tools ? </vt:lpstr>
      <vt:lpstr>Automation of dashboards and reportings </vt:lpstr>
      <vt:lpstr>Automation and NoCode or Low code</vt:lpstr>
      <vt:lpstr>Présentation PowerPoint</vt:lpstr>
      <vt:lpstr>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toolbox to build, test ans use an Inforum model?</dc:title>
  <dc:creator>Paul Salmon</dc:creator>
  <cp:lastModifiedBy>Paul Salmon</cp:lastModifiedBy>
  <cp:revision>24</cp:revision>
  <cp:lastPrinted>2021-10-08T17:58:25Z</cp:lastPrinted>
  <dcterms:created xsi:type="dcterms:W3CDTF">2021-10-04T13:18:56Z</dcterms:created>
  <dcterms:modified xsi:type="dcterms:W3CDTF">2021-10-08T18:33:12Z</dcterms:modified>
</cp:coreProperties>
</file>